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8" r:id="rId3"/>
    <p:sldId id="264" r:id="rId4"/>
    <p:sldId id="269" r:id="rId5"/>
    <p:sldId id="273" r:id="rId6"/>
    <p:sldId id="270" r:id="rId7"/>
    <p:sldId id="271" r:id="rId8"/>
    <p:sldId id="272" r:id="rId9"/>
    <p:sldId id="274" r:id="rId10"/>
    <p:sldId id="260"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267"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7056DD-4A22-44DA-8266-1D8EB2B7B2CF}" type="datetimeFigureOut">
              <a:rPr lang="fr-FR" smtClean="0"/>
              <a:t>08/12/2020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EECC20-9A03-4586-A384-A1FA17F56F0F}" type="slidenum">
              <a:rPr lang="fr-FR" smtClean="0"/>
              <a:t>‹N°›</a:t>
            </a:fld>
            <a:endParaRPr lang="fr-FR"/>
          </a:p>
        </p:txBody>
      </p:sp>
    </p:spTree>
    <p:extLst>
      <p:ext uri="{BB962C8B-B14F-4D97-AF65-F5344CB8AC3E}">
        <p14:creationId xmlns:p14="http://schemas.microsoft.com/office/powerpoint/2010/main" val="1951882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1E245516-6BA9-4D24-BD86-7DDBCC6DC2C2}" type="datetime1">
              <a:rPr lang="fr-FR" smtClean="0"/>
              <a:t>08/12/2020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53DDFFD0-24C6-44BD-A799-B89B243C7B40}" type="datetime1">
              <a:rPr lang="fr-FR" smtClean="0"/>
              <a:t>08/12/2020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BB6BC88B-9F4F-437E-B54F-241F242EE7C9}" type="datetime1">
              <a:rPr lang="fr-FR" smtClean="0"/>
              <a:t>08/12/2020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4EFF0969-8364-4B12-B475-F07B1F6E9CCB}" type="datetime1">
              <a:rPr lang="fr-FR" smtClean="0"/>
              <a:t>08/12/2020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6A5BB870-C9EB-46D8-81A9-DDDC2546B3FF}" type="datetime1">
              <a:rPr lang="fr-FR" smtClean="0"/>
              <a:t>08/12/2020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FB326A9B-51BD-45DE-A3EF-B9AC4A5B4B27}" type="datetime1">
              <a:rPr lang="fr-FR" smtClean="0"/>
              <a:t>08/12/2020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B6EE00DD-79FB-4E12-856E-7452001F38A1}" type="datetime1">
              <a:rPr lang="fr-FR" smtClean="0"/>
              <a:t>08/12/2020</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4442E223-92F7-4188-9D17-8D8BBD71E092}" type="datetime1">
              <a:rPr lang="fr-FR" smtClean="0"/>
              <a:t>08/12/2020</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AFDDC69-C210-4823-8C91-0C100A7C0F65}" type="datetime1">
              <a:rPr lang="fr-FR" smtClean="0"/>
              <a:t>08/12/2020</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B828FEC-DF35-4F36-84BE-68B14E67430A}" type="datetime1">
              <a:rPr lang="fr-FR" smtClean="0"/>
              <a:t>08/12/2020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22274D0-2B63-4DDE-9A1F-5023CBDBBCBF}" type="datetime1">
              <a:rPr lang="fr-FR" smtClean="0"/>
              <a:t>08/12/2020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6BD1E8-DED1-434A-A816-F49B2D74D948}" type="datetime1">
              <a:rPr lang="fr-FR" smtClean="0"/>
              <a:t>08/12/2020</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2.png"/><Relationship Id="rId5" Type="http://schemas.openxmlformats.org/officeDocument/2006/relationships/hyperlink" Target="https://www.youtube.com/watch?v=q9qVvNeWdeY" TargetMode="Externa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4hHC-2LkDAs&amp;list=RD4hHC-2LkDAs&amp;start_radio=1&amp;t=0" TargetMode="External"/><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2.png"/><Relationship Id="rId4" Type="http://schemas.openxmlformats.org/officeDocument/2006/relationships/hyperlink" Target="https://www.youtube.com/watch?v=VX_hWRCaKj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roire.la-croix.com/Les-videos-Croire.com/La-Bible-en-video-pour-les-enfants/Raconte-moi-la-Bible-Isaie-le-prophete"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860032" y="476672"/>
            <a:ext cx="2952328" cy="2016224"/>
          </a:xfrm>
        </p:spPr>
        <p:txBody>
          <a:bodyPr>
            <a:noAutofit/>
          </a:bodyPr>
          <a:lstStyle/>
          <a:p>
            <a:r>
              <a:rPr lang="fr-FR" sz="2400" dirty="0" smtClean="0"/>
              <a:t>Confinement 2 épisode 6</a:t>
            </a:r>
            <a:br>
              <a:rPr lang="fr-FR" sz="2400" dirty="0" smtClean="0"/>
            </a:br>
            <a:r>
              <a:rPr lang="fr-FR" sz="2400" dirty="0" smtClean="0"/>
              <a:t>3</a:t>
            </a:r>
            <a:r>
              <a:rPr lang="fr-FR" sz="2400" baseline="30000" dirty="0" smtClean="0"/>
              <a:t>ème</a:t>
            </a:r>
            <a:r>
              <a:rPr lang="fr-FR" sz="2400" dirty="0" smtClean="0"/>
              <a:t> dimanche de l’Avent 2020</a:t>
            </a:r>
            <a:endParaRPr lang="fr-FR" sz="2400" dirty="0"/>
          </a:p>
        </p:txBody>
      </p:sp>
      <p:sp>
        <p:nvSpPr>
          <p:cNvPr id="3" name="Sous-titre 2"/>
          <p:cNvSpPr>
            <a:spLocks noGrp="1"/>
          </p:cNvSpPr>
          <p:nvPr>
            <p:ph type="subTitle" idx="1"/>
          </p:nvPr>
        </p:nvSpPr>
        <p:spPr>
          <a:xfrm>
            <a:off x="5148064" y="2722328"/>
            <a:ext cx="3419872" cy="2520280"/>
          </a:xfrm>
        </p:spPr>
        <p:txBody>
          <a:bodyPr>
            <a:normAutofit lnSpcReduction="10000"/>
          </a:bodyPr>
          <a:lstStyle/>
          <a:p>
            <a:pPr algn="l"/>
            <a:r>
              <a:rPr lang="fr-FR" sz="2400" dirty="0" smtClean="0"/>
              <a:t>Bonjour, nous nous retrouvons pour ce troisième dimanche de l’Avent: </a:t>
            </a:r>
            <a:r>
              <a:rPr lang="fr-FR" sz="2400" b="1" dirty="0" smtClean="0">
                <a:solidFill>
                  <a:schemeClr val="accent2">
                    <a:lumMod val="60000"/>
                    <a:lumOff val="40000"/>
                  </a:schemeClr>
                </a:solidFill>
              </a:rPr>
              <a:t>être dans la joie</a:t>
            </a:r>
            <a:endParaRPr lang="fr-FR" sz="2400" b="1" dirty="0">
              <a:solidFill>
                <a:schemeClr val="accent2">
                  <a:lumMod val="60000"/>
                  <a:lumOff val="40000"/>
                </a:schemeClr>
              </a:solidFill>
            </a:endParaRPr>
          </a:p>
          <a:p>
            <a:pPr algn="l"/>
            <a:r>
              <a:rPr lang="fr-FR" sz="2400" dirty="0" smtClean="0"/>
              <a:t>Nous allons chanter puis lire la première lecture de ce troisième dimanche.</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1</a:t>
            </a:fld>
            <a:endParaRPr lang="fr-BE"/>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692696"/>
            <a:ext cx="3816424" cy="5711475"/>
          </a:xfrm>
          <a:prstGeom prst="rect">
            <a:avLst/>
          </a:prstGeom>
        </p:spPr>
      </p:pic>
    </p:spTree>
    <p:extLst>
      <p:ext uri="{BB962C8B-B14F-4D97-AF65-F5344CB8AC3E}">
        <p14:creationId xmlns:p14="http://schemas.microsoft.com/office/powerpoint/2010/main" val="12836622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t>10</a:t>
            </a:fld>
            <a:endParaRPr lang="fr-BE"/>
          </a:p>
        </p:txBody>
      </p:sp>
      <p:sp>
        <p:nvSpPr>
          <p:cNvPr id="8" name="Espace réservé du contenu 7"/>
          <p:cNvSpPr>
            <a:spLocks noGrp="1"/>
          </p:cNvSpPr>
          <p:nvPr>
            <p:ph idx="4294967295"/>
          </p:nvPr>
        </p:nvSpPr>
        <p:spPr>
          <a:xfrm>
            <a:off x="539552" y="404664"/>
            <a:ext cx="2638747" cy="3960440"/>
          </a:xfrm>
        </p:spPr>
        <p:txBody>
          <a:bodyPr>
            <a:normAutofit fontScale="85000" lnSpcReduction="10000"/>
          </a:bodyPr>
          <a:lstStyle/>
          <a:p>
            <a:pPr marL="0" indent="0" fontAlgn="base">
              <a:buNone/>
            </a:pPr>
            <a:r>
              <a:rPr lang="fr-FR" sz="1800" dirty="0">
                <a:solidFill>
                  <a:schemeClr val="accent6"/>
                </a:solidFill>
              </a:rPr>
              <a:t>Prenons un temps pour prier ensemble:</a:t>
            </a:r>
            <a:r>
              <a:rPr lang="en-US" sz="1800" dirty="0" smtClean="0">
                <a:solidFill>
                  <a:schemeClr val="accent6"/>
                </a:solidFill>
              </a:rPr>
              <a:t>​</a:t>
            </a:r>
          </a:p>
          <a:p>
            <a:pPr marL="0" indent="0" fontAlgn="base">
              <a:buNone/>
            </a:pPr>
            <a:endParaRPr lang="en-US" sz="1800" dirty="0">
              <a:solidFill>
                <a:schemeClr val="accent6"/>
              </a:solidFill>
            </a:endParaRPr>
          </a:p>
          <a:p>
            <a:pPr marL="0" indent="0">
              <a:buNone/>
            </a:pPr>
            <a:r>
              <a:rPr lang="fr-FR" sz="1800" i="1" dirty="0" smtClean="0"/>
              <a:t>C’est Noël, c’est la paix!</a:t>
            </a:r>
          </a:p>
          <a:p>
            <a:pPr marL="0" indent="0">
              <a:buNone/>
            </a:pPr>
            <a:r>
              <a:rPr lang="fr-FR" sz="1800" i="1" dirty="0" smtClean="0"/>
              <a:t>On prend un temps d’arrêt</a:t>
            </a:r>
          </a:p>
          <a:p>
            <a:pPr marL="0" indent="0">
              <a:buNone/>
            </a:pPr>
            <a:r>
              <a:rPr lang="fr-FR" sz="1800" i="1" dirty="0" smtClean="0"/>
              <a:t>Pour mettre de côté, les disputes du passé</a:t>
            </a:r>
          </a:p>
          <a:p>
            <a:pPr marL="0" indent="0">
              <a:buNone/>
            </a:pPr>
            <a:r>
              <a:rPr lang="fr-FR" sz="1800" i="1" dirty="0" smtClean="0"/>
              <a:t>Toi Jésus tu nous dis d’aimer nos ennemis</a:t>
            </a:r>
          </a:p>
          <a:p>
            <a:pPr marL="0" indent="0">
              <a:buNone/>
            </a:pPr>
            <a:r>
              <a:rPr lang="fr-FR" sz="1800" i="1" dirty="0" smtClean="0"/>
              <a:t>De ne pas nous juger, nous dire des méchancetés</a:t>
            </a:r>
          </a:p>
          <a:p>
            <a:pPr marL="0" indent="0">
              <a:buNone/>
            </a:pPr>
            <a:r>
              <a:rPr lang="fr-FR" sz="1800" i="1" dirty="0" smtClean="0"/>
              <a:t>C’est le temps du pardon et de la conversion</a:t>
            </a:r>
          </a:p>
          <a:p>
            <a:pPr marL="0" indent="0">
              <a:buNone/>
            </a:pPr>
            <a:r>
              <a:rPr lang="fr-FR" sz="1800" i="1" dirty="0" smtClean="0"/>
              <a:t>Dieu nous donne son amour pour aimer en retour!</a:t>
            </a:r>
          </a:p>
          <a:p>
            <a:pPr marL="0" indent="0">
              <a:buNone/>
            </a:pPr>
            <a:r>
              <a:rPr lang="fr-FR" sz="1400" i="1" dirty="0" smtClean="0"/>
              <a:t>Extrait d’une chanson « osons aimer davantage, Nathanaël</a:t>
            </a:r>
            <a:endParaRPr lang="fr-FR" sz="1400" dirty="0"/>
          </a:p>
          <a:p>
            <a:endParaRPr lang="fr-FR" sz="1800" dirty="0"/>
          </a:p>
        </p:txBody>
      </p:sp>
      <p:pic>
        <p:nvPicPr>
          <p:cNvPr id="1028" name="Picture 4" descr="Croix prière &quot;Notre père&quot; design - Achat / Vente objet décoratif - Cdiscou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332656"/>
            <a:ext cx="5256584" cy="6060598"/>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530010" y="4797151"/>
            <a:ext cx="2448272" cy="923330"/>
          </a:xfrm>
          <a:prstGeom prst="rect">
            <a:avLst/>
          </a:prstGeom>
          <a:noFill/>
        </p:spPr>
        <p:txBody>
          <a:bodyPr wrap="square" rtlCol="0">
            <a:spAutoFit/>
          </a:bodyPr>
          <a:lstStyle/>
          <a:p>
            <a:r>
              <a:rPr lang="fr-FR" dirty="0"/>
              <a:t>Et si tu </a:t>
            </a:r>
            <a:r>
              <a:rPr lang="fr-FR" dirty="0" smtClean="0"/>
              <a:t>chantais </a:t>
            </a:r>
            <a:r>
              <a:rPr lang="fr-FR" dirty="0"/>
              <a:t>le </a:t>
            </a:r>
            <a:r>
              <a:rPr lang="fr-FR" u="sng" dirty="0">
                <a:hlinkClick r:id="rId5"/>
              </a:rPr>
              <a:t>Notre Père</a:t>
            </a:r>
            <a:r>
              <a:rPr lang="fr-FR" dirty="0"/>
              <a:t> avec des gestes</a:t>
            </a:r>
            <a:r>
              <a:rPr lang="fr-FR" dirty="0" smtClean="0"/>
              <a:t>​</a:t>
            </a:r>
          </a:p>
          <a:p>
            <a:endParaRPr lang="fr-FR" dirty="0"/>
          </a:p>
        </p:txBody>
      </p:sp>
      <p:pic>
        <p:nvPicPr>
          <p:cNvPr id="3"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123728" y="0"/>
            <a:ext cx="487363" cy="487363"/>
          </a:xfrm>
          <a:prstGeom prst="rect">
            <a:avLst/>
          </a:prstGeom>
        </p:spPr>
      </p:pic>
      <p:sp>
        <p:nvSpPr>
          <p:cNvPr id="9" name="ZoneTexte 8"/>
          <p:cNvSpPr txBox="1"/>
          <p:nvPr/>
        </p:nvSpPr>
        <p:spPr>
          <a:xfrm>
            <a:off x="450851" y="105181"/>
            <a:ext cx="1672877" cy="276999"/>
          </a:xfrm>
          <a:prstGeom prst="rect">
            <a:avLst/>
          </a:prstGeom>
          <a:noFill/>
        </p:spPr>
        <p:txBody>
          <a:bodyPr wrap="square" rtlCol="0">
            <a:spAutoFit/>
          </a:bodyPr>
          <a:lstStyle/>
          <a:p>
            <a:r>
              <a:rPr lang="fr-FR" sz="1200" i="1" dirty="0" smtClean="0"/>
              <a:t>Clique ici pour écouter</a:t>
            </a:r>
            <a:endParaRPr lang="fr-FR" sz="1200" i="1" dirty="0"/>
          </a:p>
        </p:txBody>
      </p:sp>
    </p:spTree>
    <p:extLst>
      <p:ext uri="{BB962C8B-B14F-4D97-AF65-F5344CB8AC3E}">
        <p14:creationId xmlns:p14="http://schemas.microsoft.com/office/powerpoint/2010/main" val="11603334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51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36912"/>
            <a:ext cx="8229600" cy="3744416"/>
          </a:xfrm>
        </p:spPr>
        <p:txBody>
          <a:bodyPr>
            <a:normAutofit fontScale="40000" lnSpcReduction="20000"/>
          </a:bodyPr>
          <a:lstStyle/>
          <a:p>
            <a:pPr marL="0" indent="0">
              <a:buNone/>
            </a:pPr>
            <a:r>
              <a:rPr lang="fr-FR" dirty="0">
                <a:ea typeface="+mn-lt"/>
                <a:cs typeface="+mn-lt"/>
              </a:rPr>
              <a:t>1 Murmure dans nos vies,</a:t>
            </a:r>
          </a:p>
          <a:p>
            <a:pPr marL="0" indent="0">
              <a:buNone/>
            </a:pPr>
            <a:r>
              <a:rPr lang="fr-FR" dirty="0">
                <a:ea typeface="+mn-lt"/>
                <a:cs typeface="+mn-lt"/>
              </a:rPr>
              <a:t> Signe annoncé aux hommes, </a:t>
            </a:r>
          </a:p>
          <a:p>
            <a:pPr marL="0" indent="0">
              <a:buNone/>
            </a:pPr>
            <a:r>
              <a:rPr lang="fr-FR" dirty="0">
                <a:ea typeface="+mn-lt"/>
                <a:cs typeface="+mn-lt"/>
              </a:rPr>
              <a:t>Lueur en notre nuit, </a:t>
            </a:r>
          </a:p>
          <a:p>
            <a:pPr marL="0" indent="0">
              <a:buNone/>
            </a:pPr>
            <a:r>
              <a:rPr lang="fr-FR" dirty="0">
                <a:ea typeface="+mn-lt"/>
                <a:cs typeface="+mn-lt"/>
              </a:rPr>
              <a:t>Dieu va sauver son peuple ! </a:t>
            </a:r>
          </a:p>
          <a:p>
            <a:pPr marL="0" indent="0">
              <a:buNone/>
            </a:pPr>
            <a:r>
              <a:rPr lang="fr-FR" dirty="0">
                <a:ea typeface="+mn-lt"/>
                <a:cs typeface="+mn-lt"/>
              </a:rPr>
              <a:t>VOICI LE TEMPS DE SA PROMESSE </a:t>
            </a:r>
          </a:p>
          <a:p>
            <a:pPr marL="0" indent="0">
              <a:buNone/>
            </a:pPr>
            <a:r>
              <a:rPr lang="fr-FR" dirty="0">
                <a:ea typeface="+mn-lt"/>
                <a:cs typeface="+mn-lt"/>
              </a:rPr>
              <a:t>PRÉPAREZ DANS VOS COEURS UN CHEMIN </a:t>
            </a:r>
          </a:p>
          <a:p>
            <a:pPr marL="0" indent="0">
              <a:buNone/>
            </a:pPr>
            <a:r>
              <a:rPr lang="fr-FR" dirty="0">
                <a:solidFill>
                  <a:schemeClr val="accent2">
                    <a:lumMod val="60000"/>
                    <a:lumOff val="40000"/>
                  </a:schemeClr>
                </a:solidFill>
                <a:ea typeface="+mn-lt"/>
                <a:cs typeface="+mn-lt"/>
              </a:rPr>
              <a:t>LA JOIE </a:t>
            </a:r>
            <a:r>
              <a:rPr lang="fr-FR" dirty="0">
                <a:ea typeface="+mn-lt"/>
                <a:cs typeface="+mn-lt"/>
              </a:rPr>
              <a:t>DU CIEL CHANTE SUR TERRE </a:t>
            </a:r>
          </a:p>
          <a:p>
            <a:pPr marL="0" indent="0">
              <a:buNone/>
            </a:pPr>
            <a:r>
              <a:rPr lang="fr-FR" dirty="0">
                <a:ea typeface="+mn-lt"/>
                <a:cs typeface="+mn-lt"/>
              </a:rPr>
              <a:t>VEILLEZ, SOYEZ PRÊTS : IL VIENT ! (bis) </a:t>
            </a:r>
          </a:p>
          <a:p>
            <a:pPr marL="0" indent="0">
              <a:buNone/>
            </a:pPr>
            <a:r>
              <a:rPr lang="fr-FR" dirty="0">
                <a:ea typeface="+mn-lt"/>
                <a:cs typeface="+mn-lt"/>
              </a:rPr>
              <a:t>2 Appel qui retentit, </a:t>
            </a:r>
          </a:p>
          <a:p>
            <a:pPr marL="0" indent="0">
              <a:buNone/>
            </a:pPr>
            <a:r>
              <a:rPr lang="fr-FR" dirty="0">
                <a:ea typeface="+mn-lt"/>
                <a:cs typeface="+mn-lt"/>
              </a:rPr>
              <a:t>Présage du Baptiste, </a:t>
            </a:r>
          </a:p>
          <a:p>
            <a:pPr marL="0" indent="0">
              <a:buNone/>
            </a:pPr>
            <a:r>
              <a:rPr lang="fr-FR" dirty="0">
                <a:ea typeface="+mn-lt"/>
                <a:cs typeface="+mn-lt"/>
              </a:rPr>
              <a:t>Lever d'un jour nouveau, </a:t>
            </a:r>
          </a:p>
          <a:p>
            <a:pPr marL="0" indent="0">
              <a:buNone/>
            </a:pPr>
            <a:r>
              <a:rPr lang="fr-FR" dirty="0">
                <a:ea typeface="+mn-lt"/>
                <a:cs typeface="+mn-lt"/>
              </a:rPr>
              <a:t>Dieu réveille son peuple !</a:t>
            </a:r>
          </a:p>
          <a:p>
            <a:pPr marL="0" indent="0">
              <a:buNone/>
            </a:pPr>
            <a:r>
              <a:rPr lang="fr-FR" dirty="0">
                <a:ea typeface="+mn-lt"/>
                <a:cs typeface="+mn-lt"/>
              </a:rPr>
              <a:t> 3 </a:t>
            </a:r>
            <a:r>
              <a:rPr lang="fr-FR" dirty="0">
                <a:solidFill>
                  <a:schemeClr val="accent2">
                    <a:lumMod val="60000"/>
                    <a:lumOff val="40000"/>
                  </a:schemeClr>
                </a:solidFill>
                <a:ea typeface="+mn-lt"/>
                <a:cs typeface="+mn-lt"/>
              </a:rPr>
              <a:t>Fête </a:t>
            </a:r>
            <a:r>
              <a:rPr lang="fr-FR" dirty="0">
                <a:ea typeface="+mn-lt"/>
                <a:cs typeface="+mn-lt"/>
              </a:rPr>
              <a:t>pour les nations, </a:t>
            </a:r>
          </a:p>
          <a:p>
            <a:pPr marL="0" indent="0">
              <a:buNone/>
            </a:pPr>
            <a:r>
              <a:rPr lang="fr-FR" dirty="0">
                <a:ea typeface="+mn-lt"/>
                <a:cs typeface="+mn-lt"/>
              </a:rPr>
              <a:t>Promesse qui rassemble, </a:t>
            </a:r>
          </a:p>
          <a:p>
            <a:pPr marL="0" indent="0">
              <a:buNone/>
            </a:pPr>
            <a:r>
              <a:rPr lang="fr-FR" dirty="0">
                <a:ea typeface="+mn-lt"/>
                <a:cs typeface="+mn-lt"/>
              </a:rPr>
              <a:t>Cadeau à partager, </a:t>
            </a:r>
          </a:p>
          <a:p>
            <a:pPr marL="0" indent="0">
              <a:buNone/>
            </a:pPr>
            <a:r>
              <a:rPr lang="fr-FR" dirty="0">
                <a:ea typeface="+mn-lt"/>
                <a:cs typeface="+mn-lt"/>
              </a:rPr>
              <a:t>Dieu invite son peuple ! </a:t>
            </a:r>
          </a:p>
          <a:p>
            <a:pPr marL="0" indent="0">
              <a:buNone/>
            </a:pPr>
            <a:endParaRPr lang="fr-FR" dirty="0">
              <a:ea typeface="+mn-lt"/>
              <a:cs typeface="+mn-lt"/>
            </a:endParaRPr>
          </a:p>
          <a:p>
            <a:pPr marL="0" indent="0">
              <a:buNone/>
            </a:pPr>
            <a:r>
              <a:rPr lang="fr-FR" dirty="0">
                <a:ea typeface="+mn-lt"/>
                <a:cs typeface="+mn-lt"/>
              </a:rPr>
              <a:t>Auteur : Michèle Clavier Compositeur : Marie-Louise Valentin © ADF-Musique</a:t>
            </a:r>
            <a:endParaRPr lang="fr-FR" dirty="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2</a:t>
            </a:fld>
            <a:endParaRPr lang="fr-BE"/>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1770" y="178376"/>
            <a:ext cx="1594685" cy="2386528"/>
          </a:xfrm>
          <a:prstGeom prst="rect">
            <a:avLst/>
          </a:prstGeom>
        </p:spPr>
      </p:pic>
      <p:sp>
        <p:nvSpPr>
          <p:cNvPr id="5" name="Titre 4"/>
          <p:cNvSpPr>
            <a:spLocks noGrp="1"/>
          </p:cNvSpPr>
          <p:nvPr>
            <p:ph type="title"/>
          </p:nvPr>
        </p:nvSpPr>
        <p:spPr>
          <a:xfrm>
            <a:off x="683568" y="178376"/>
            <a:ext cx="6192688" cy="1193264"/>
          </a:xfrm>
        </p:spPr>
        <p:txBody>
          <a:bodyPr>
            <a:normAutofit/>
          </a:bodyPr>
          <a:lstStyle/>
          <a:p>
            <a:r>
              <a:rPr lang="fr-FR" dirty="0" smtClean="0"/>
              <a:t>Veillez, soyez prêts</a:t>
            </a:r>
            <a:endParaRPr lang="fr-FR" dirty="0"/>
          </a:p>
        </p:txBody>
      </p:sp>
      <p:sp>
        <p:nvSpPr>
          <p:cNvPr id="2" name="ZoneTexte 1"/>
          <p:cNvSpPr txBox="1"/>
          <p:nvPr/>
        </p:nvSpPr>
        <p:spPr>
          <a:xfrm>
            <a:off x="683568" y="1484784"/>
            <a:ext cx="6120680" cy="1200329"/>
          </a:xfrm>
          <a:prstGeom prst="rect">
            <a:avLst/>
          </a:prstGeom>
          <a:noFill/>
        </p:spPr>
        <p:txBody>
          <a:bodyPr wrap="square" rtlCol="0">
            <a:spAutoFit/>
          </a:bodyPr>
          <a:lstStyle/>
          <a:p>
            <a:r>
              <a:rPr lang="fr-FR" dirty="0"/>
              <a:t>Clique sur le lien: (désolée pour les pubs!)</a:t>
            </a:r>
          </a:p>
          <a:p>
            <a:r>
              <a:rPr lang="fr-FR" dirty="0">
                <a:cs typeface="Calibri"/>
                <a:hlinkClick r:id="rId3"/>
              </a:rPr>
              <a:t>https://www.youtube.com/watch?v=4hHC-2LkDAs&amp;list=RD4hHC-2LkDAs&amp;start_radio=1&amp;t=0</a:t>
            </a:r>
            <a:endParaRPr lang="fr-FR" dirty="0">
              <a:cs typeface="Calibri"/>
            </a:endParaRPr>
          </a:p>
          <a:p>
            <a:endParaRPr lang="fr-FR" dirty="0"/>
          </a:p>
        </p:txBody>
      </p:sp>
    </p:spTree>
    <p:extLst>
      <p:ext uri="{BB962C8B-B14F-4D97-AF65-F5344CB8AC3E}">
        <p14:creationId xmlns:p14="http://schemas.microsoft.com/office/powerpoint/2010/main" val="90110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16632"/>
            <a:ext cx="8301608" cy="1224136"/>
          </a:xfrm>
        </p:spPr>
        <p:txBody>
          <a:bodyPr>
            <a:noAutofit/>
          </a:bodyPr>
          <a:lstStyle/>
          <a:p>
            <a:r>
              <a:rPr lang="fr-FR" sz="3200" b="1" dirty="0" smtClean="0"/>
              <a:t/>
            </a:r>
            <a:br>
              <a:rPr lang="fr-FR" sz="3200" b="1" dirty="0" smtClean="0"/>
            </a:br>
            <a:r>
              <a:rPr lang="fr-FR" sz="3200" b="1" dirty="0" smtClean="0"/>
              <a:t>« </a:t>
            </a:r>
            <a:r>
              <a:rPr lang="fr-FR" sz="3200" b="1" dirty="0"/>
              <a:t>Je tressaille de joie dans le Seigneur </a:t>
            </a:r>
            <a:r>
              <a:rPr lang="fr-FR" sz="3200" b="1" dirty="0" smtClean="0"/>
              <a:t>»</a:t>
            </a:r>
            <a:br>
              <a:rPr lang="fr-FR" sz="3200" b="1" dirty="0" smtClean="0"/>
            </a:br>
            <a:r>
              <a:rPr lang="fr-FR" sz="3200" b="1" dirty="0" smtClean="0"/>
              <a:t> </a:t>
            </a:r>
            <a:r>
              <a:rPr lang="fr-FR" sz="3200" b="1" dirty="0"/>
              <a:t>(Is 61, 1-2a.10-11)</a:t>
            </a:r>
            <a:r>
              <a:rPr lang="fr-FR" sz="3200" dirty="0"/>
              <a:t/>
            </a:r>
            <a:br>
              <a:rPr lang="fr-FR" sz="3200" dirty="0"/>
            </a:br>
            <a:endParaRPr lang="fr-FR" sz="3200" dirty="0"/>
          </a:p>
        </p:txBody>
      </p:sp>
      <p:sp>
        <p:nvSpPr>
          <p:cNvPr id="3" name="Espace réservé du contenu 2"/>
          <p:cNvSpPr>
            <a:spLocks noGrp="1"/>
          </p:cNvSpPr>
          <p:nvPr>
            <p:ph idx="1"/>
          </p:nvPr>
        </p:nvSpPr>
        <p:spPr/>
        <p:txBody>
          <a:bodyPr>
            <a:normAutofit fontScale="55000" lnSpcReduction="20000"/>
          </a:bodyPr>
          <a:lstStyle/>
          <a:p>
            <a:pPr marL="0" indent="0">
              <a:buNone/>
            </a:pPr>
            <a:r>
              <a:rPr lang="fr-FR" dirty="0" smtClean="0"/>
              <a:t>Lecture </a:t>
            </a:r>
            <a:r>
              <a:rPr lang="fr-FR" dirty="0"/>
              <a:t>du livre du prophète Isaïe</a:t>
            </a:r>
          </a:p>
          <a:p>
            <a:r>
              <a:rPr lang="fr-FR" dirty="0"/>
              <a:t>L’esprit du Seigneur Dieu est sur moi</a:t>
            </a:r>
            <a:br>
              <a:rPr lang="fr-FR" dirty="0"/>
            </a:br>
            <a:r>
              <a:rPr lang="fr-FR" dirty="0"/>
              <a:t>parce que le Seigneur m’a consacré par l’onction.</a:t>
            </a:r>
            <a:br>
              <a:rPr lang="fr-FR" dirty="0"/>
            </a:br>
            <a:r>
              <a:rPr lang="fr-FR" dirty="0"/>
              <a:t>Il m’a envoyé annoncer la bonne nouvelle aux humbles,</a:t>
            </a:r>
            <a:br>
              <a:rPr lang="fr-FR" dirty="0"/>
            </a:br>
            <a:r>
              <a:rPr lang="fr-FR" dirty="0"/>
              <a:t>guérir ceux qui ont le cœur brisé,</a:t>
            </a:r>
            <a:br>
              <a:rPr lang="fr-FR" dirty="0"/>
            </a:br>
            <a:r>
              <a:rPr lang="fr-FR" dirty="0"/>
              <a:t>proclamer aux captifs leur délivrance,</a:t>
            </a:r>
            <a:br>
              <a:rPr lang="fr-FR" dirty="0"/>
            </a:br>
            <a:r>
              <a:rPr lang="fr-FR" dirty="0"/>
              <a:t>aux prisonniers leur libération,</a:t>
            </a:r>
            <a:br>
              <a:rPr lang="fr-FR" dirty="0"/>
            </a:br>
            <a:r>
              <a:rPr lang="fr-FR" dirty="0"/>
              <a:t>proclamer une année de bienfaits accordée par le Seigneur.</a:t>
            </a:r>
          </a:p>
          <a:p>
            <a:r>
              <a:rPr lang="fr-FR" dirty="0"/>
              <a:t>Je tressaille de joie dans le Seigneur,</a:t>
            </a:r>
            <a:br>
              <a:rPr lang="fr-FR" dirty="0"/>
            </a:br>
            <a:r>
              <a:rPr lang="fr-FR" dirty="0"/>
              <a:t>mon âme exulte en mon Dieu.</a:t>
            </a:r>
            <a:br>
              <a:rPr lang="fr-FR" dirty="0"/>
            </a:br>
            <a:r>
              <a:rPr lang="fr-FR" dirty="0"/>
              <a:t>Car il m’a vêtue des vêtements du salut,</a:t>
            </a:r>
            <a:br>
              <a:rPr lang="fr-FR" dirty="0"/>
            </a:br>
            <a:r>
              <a:rPr lang="fr-FR" dirty="0"/>
              <a:t>il m’a couverte du manteau de la justice,</a:t>
            </a:r>
            <a:br>
              <a:rPr lang="fr-FR" dirty="0"/>
            </a:br>
            <a:r>
              <a:rPr lang="fr-FR" dirty="0"/>
              <a:t>comme le jeune marié orné du diadème,</a:t>
            </a:r>
            <a:br>
              <a:rPr lang="fr-FR" dirty="0"/>
            </a:br>
            <a:r>
              <a:rPr lang="fr-FR" dirty="0"/>
              <a:t>la jeune mariée que parent ses joyaux.</a:t>
            </a:r>
            <a:br>
              <a:rPr lang="fr-FR" dirty="0"/>
            </a:br>
            <a:r>
              <a:rPr lang="fr-FR" dirty="0"/>
              <a:t>Comme la terre fait éclore son germe,</a:t>
            </a:r>
            <a:br>
              <a:rPr lang="fr-FR" dirty="0"/>
            </a:br>
            <a:r>
              <a:rPr lang="fr-FR" dirty="0"/>
              <a:t>et le jardin, germer ses semences,</a:t>
            </a:r>
            <a:br>
              <a:rPr lang="fr-FR" dirty="0"/>
            </a:br>
            <a:r>
              <a:rPr lang="fr-FR" dirty="0"/>
              <a:t>le Seigneur Dieu fera germer la justice et la louange</a:t>
            </a:r>
            <a:br>
              <a:rPr lang="fr-FR" dirty="0"/>
            </a:br>
            <a:r>
              <a:rPr lang="fr-FR" dirty="0"/>
              <a:t>devant toutes les nations.</a:t>
            </a:r>
          </a:p>
          <a:p>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3</a:t>
            </a:fld>
            <a:endParaRPr lang="fr-BE"/>
          </a:p>
        </p:txBody>
      </p:sp>
      <p:pic>
        <p:nvPicPr>
          <p:cNvPr id="5"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763688" y="757525"/>
            <a:ext cx="487363" cy="487363"/>
          </a:xfrm>
          <a:prstGeom prst="rect">
            <a:avLst/>
          </a:prstGeom>
        </p:spPr>
      </p:pic>
      <p:sp>
        <p:nvSpPr>
          <p:cNvPr id="6" name="ZoneTexte 5"/>
          <p:cNvSpPr txBox="1"/>
          <p:nvPr/>
        </p:nvSpPr>
        <p:spPr>
          <a:xfrm>
            <a:off x="110675" y="862706"/>
            <a:ext cx="1672877" cy="276999"/>
          </a:xfrm>
          <a:prstGeom prst="rect">
            <a:avLst/>
          </a:prstGeom>
          <a:noFill/>
        </p:spPr>
        <p:txBody>
          <a:bodyPr wrap="square" rtlCol="0">
            <a:spAutoFit/>
          </a:bodyPr>
          <a:lstStyle/>
          <a:p>
            <a:r>
              <a:rPr lang="fr-FR" sz="1200" i="1" dirty="0" smtClean="0"/>
              <a:t>Clique ici pour écouter</a:t>
            </a:r>
            <a:endParaRPr lang="fr-FR" sz="1200" i="1" dirty="0"/>
          </a:p>
        </p:txBody>
      </p:sp>
    </p:spTree>
    <p:extLst>
      <p:ext uri="{BB962C8B-B14F-4D97-AF65-F5344CB8AC3E}">
        <p14:creationId xmlns:p14="http://schemas.microsoft.com/office/powerpoint/2010/main" val="10171211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29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994122"/>
          </a:xfrm>
        </p:spPr>
        <p:txBody>
          <a:bodyPr>
            <a:normAutofit/>
          </a:bodyPr>
          <a:lstStyle/>
          <a:p>
            <a:r>
              <a:rPr lang="fr-FR" sz="3200" dirty="0" smtClean="0">
                <a:solidFill>
                  <a:schemeClr val="accent6"/>
                </a:solidFill>
              </a:rPr>
              <a:t>Le petit mot de la catéchiste</a:t>
            </a:r>
            <a:endParaRPr lang="fr-FR" sz="3200" dirty="0">
              <a:solidFill>
                <a:schemeClr val="accent6"/>
              </a:solidFill>
            </a:endParaRPr>
          </a:p>
        </p:txBody>
      </p:sp>
      <p:sp>
        <p:nvSpPr>
          <p:cNvPr id="3" name="Espace réservé du contenu 2"/>
          <p:cNvSpPr>
            <a:spLocks noGrp="1"/>
          </p:cNvSpPr>
          <p:nvPr>
            <p:ph idx="1"/>
          </p:nvPr>
        </p:nvSpPr>
        <p:spPr>
          <a:xfrm>
            <a:off x="467544" y="980728"/>
            <a:ext cx="8229600" cy="5328592"/>
          </a:xfrm>
        </p:spPr>
        <p:txBody>
          <a:bodyPr>
            <a:normAutofit/>
          </a:bodyPr>
          <a:lstStyle/>
          <a:p>
            <a:pPr marL="0" indent="0">
              <a:buNone/>
            </a:pPr>
            <a:endParaRPr lang="fr-FR" sz="1800" dirty="0" smtClean="0"/>
          </a:p>
          <a:p>
            <a:pPr marL="0" indent="0">
              <a:buNone/>
            </a:pPr>
            <a:r>
              <a:rPr lang="fr-FR" sz="1800" dirty="0" smtClean="0"/>
              <a:t>Le </a:t>
            </a:r>
            <a:r>
              <a:rPr lang="fr-FR" sz="1800" dirty="0"/>
              <a:t>troisième dimanche de l'Avent est dit « </a:t>
            </a:r>
            <a:r>
              <a:rPr lang="fr-FR" sz="1800" dirty="0">
                <a:solidFill>
                  <a:schemeClr val="accent2">
                    <a:lumMod val="60000"/>
                    <a:lumOff val="40000"/>
                  </a:schemeClr>
                </a:solidFill>
              </a:rPr>
              <a:t>le dimanche de la joie</a:t>
            </a:r>
            <a:r>
              <a:rPr lang="fr-FR" sz="1800" dirty="0"/>
              <a:t> ».</a:t>
            </a:r>
            <a:r>
              <a:rPr lang="fr-FR" sz="1800" i="1" dirty="0"/>
              <a:t> « Savoir que Dieu est proche, attentif et plein de compassion, (...), qu'il est un père miséricordieux qui s'intéresse à nous dans le respect de notre liberté, est motif d'une joie profonde » </a:t>
            </a:r>
            <a:r>
              <a:rPr lang="fr-FR" sz="1800" i="1" dirty="0" smtClean="0"/>
              <a:t>(Saint </a:t>
            </a:r>
            <a:r>
              <a:rPr lang="fr-FR" sz="1800" i="1" dirty="0"/>
              <a:t>Jean-Paul II</a:t>
            </a:r>
            <a:r>
              <a:rPr lang="fr-FR" sz="1800" i="1" dirty="0" smtClean="0"/>
              <a:t>).</a:t>
            </a:r>
          </a:p>
          <a:p>
            <a:pPr marL="0" indent="0">
              <a:buNone/>
            </a:pPr>
            <a:r>
              <a:rPr lang="fr-FR" sz="1800" dirty="0"/>
              <a:t>La couleur des vêtements liturgiques pendant cette période de l'avent, est le violet. Ce jour là, le prêtre et le linge qui décore l’église peuvent être </a:t>
            </a:r>
            <a:r>
              <a:rPr lang="fr-FR" sz="1800" dirty="0">
                <a:solidFill>
                  <a:schemeClr val="accent2">
                    <a:lumMod val="60000"/>
                    <a:lumOff val="40000"/>
                  </a:schemeClr>
                </a:solidFill>
              </a:rPr>
              <a:t>rose</a:t>
            </a:r>
            <a:r>
              <a:rPr lang="fr-FR" sz="1800" dirty="0"/>
              <a:t> ! D'ailleurs la couronne de l'avent est souvent composée de trois bougies dont une rose, allumée ce troisième dimanche. </a:t>
            </a:r>
            <a:endParaRPr lang="fr-FR" sz="1800" dirty="0" smtClean="0"/>
          </a:p>
          <a:p>
            <a:pPr marL="0" indent="0">
              <a:buNone/>
            </a:pPr>
            <a:r>
              <a:rPr lang="fr-FR" sz="1800" dirty="0" smtClean="0"/>
              <a:t>Dieu souffle son Esprit aux prophètes comme Isaïe et les envoie en mission pour donner son message de paix et d’amour à tous les peuples qui veulent faire alliance avec lui. Isaïe part sur les chemins pour témoigner de tout ce que Dieu veut pour son peuple et ce que lui-même a reçu. Rappelle toi Jean-Baptiste, dimanche dernier, qui baptisait au nom du Seigneur tous ceux qui souhaitaient se convertir et ainsi retrouver la Paix.</a:t>
            </a:r>
            <a:endParaRPr lang="fr-FR" sz="1800" dirty="0"/>
          </a:p>
          <a:p>
            <a:pPr marL="0" indent="0">
              <a:buNone/>
            </a:pPr>
            <a:endParaRPr lang="fr-FR" sz="1800" i="1" dirty="0" smtClean="0"/>
          </a:p>
          <a:p>
            <a:endParaRPr lang="fr-FR" sz="1800" dirty="0"/>
          </a:p>
          <a:p>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4</a:t>
            </a:fld>
            <a:endParaRPr lang="fr-BE"/>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5157192"/>
            <a:ext cx="1408113" cy="14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619672" y="692696"/>
            <a:ext cx="487363" cy="487363"/>
          </a:xfrm>
          <a:prstGeom prst="rect">
            <a:avLst/>
          </a:prstGeom>
        </p:spPr>
      </p:pic>
      <p:sp>
        <p:nvSpPr>
          <p:cNvPr id="8" name="ZoneTexte 7"/>
          <p:cNvSpPr txBox="1"/>
          <p:nvPr/>
        </p:nvSpPr>
        <p:spPr>
          <a:xfrm>
            <a:off x="110675" y="779192"/>
            <a:ext cx="1672877" cy="276999"/>
          </a:xfrm>
          <a:prstGeom prst="rect">
            <a:avLst/>
          </a:prstGeom>
          <a:noFill/>
        </p:spPr>
        <p:txBody>
          <a:bodyPr wrap="square" rtlCol="0">
            <a:spAutoFit/>
          </a:bodyPr>
          <a:lstStyle/>
          <a:p>
            <a:r>
              <a:rPr lang="fr-FR" sz="1200" i="1" dirty="0" smtClean="0"/>
              <a:t>Clique ici pour écouter</a:t>
            </a:r>
            <a:endParaRPr lang="fr-FR" sz="1200" i="1" dirty="0"/>
          </a:p>
        </p:txBody>
      </p:sp>
    </p:spTree>
    <p:extLst>
      <p:ext uri="{BB962C8B-B14F-4D97-AF65-F5344CB8AC3E}">
        <p14:creationId xmlns:p14="http://schemas.microsoft.com/office/powerpoint/2010/main" val="37047907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650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260648"/>
            <a:ext cx="8229600" cy="4525963"/>
          </a:xfrm>
        </p:spPr>
        <p:txBody>
          <a:bodyPr>
            <a:normAutofit fontScale="25000" lnSpcReduction="20000"/>
          </a:bodyPr>
          <a:lstStyle/>
          <a:p>
            <a:pPr marL="0" indent="0">
              <a:buNone/>
            </a:pPr>
            <a:endParaRPr lang="fr-FR" dirty="0" smtClean="0">
              <a:solidFill>
                <a:schemeClr val="accent6"/>
              </a:solidFill>
            </a:endParaRPr>
          </a:p>
          <a:p>
            <a:pPr marL="0" indent="0">
              <a:buNone/>
            </a:pPr>
            <a:r>
              <a:rPr lang="fr-FR" sz="5600" dirty="0" smtClean="0">
                <a:solidFill>
                  <a:schemeClr val="accent6"/>
                </a:solidFill>
              </a:rPr>
              <a:t>Mais </a:t>
            </a:r>
            <a:r>
              <a:rPr lang="fr-FR" sz="5600" dirty="0">
                <a:solidFill>
                  <a:schemeClr val="accent6"/>
                </a:solidFill>
              </a:rPr>
              <a:t>pourquoi la joie:</a:t>
            </a:r>
          </a:p>
          <a:p>
            <a:r>
              <a:rPr lang="fr-FR" sz="5600" dirty="0"/>
              <a:t>Ce </a:t>
            </a:r>
            <a:r>
              <a:rPr lang="fr-FR" sz="5600" dirty="0" smtClean="0"/>
              <a:t>3</a:t>
            </a:r>
            <a:r>
              <a:rPr lang="fr-FR" sz="5600" baseline="30000" dirty="0" smtClean="0"/>
              <a:t>ème</a:t>
            </a:r>
            <a:r>
              <a:rPr lang="fr-FR" sz="5600" dirty="0" smtClean="0"/>
              <a:t> </a:t>
            </a:r>
            <a:r>
              <a:rPr lang="fr-FR" sz="5600" dirty="0"/>
              <a:t>dimanche, la messe commence </a:t>
            </a:r>
            <a:r>
              <a:rPr lang="fr-FR" sz="5600" dirty="0" smtClean="0"/>
              <a:t>avec ces mots </a:t>
            </a:r>
            <a:r>
              <a:rPr lang="fr-FR" sz="5600" dirty="0" smtClean="0">
                <a:solidFill>
                  <a:schemeClr val="accent2">
                    <a:lumMod val="60000"/>
                    <a:lumOff val="40000"/>
                  </a:schemeClr>
                </a:solidFill>
              </a:rPr>
              <a:t>«Soyez </a:t>
            </a:r>
            <a:r>
              <a:rPr lang="fr-FR" sz="5600" dirty="0">
                <a:solidFill>
                  <a:schemeClr val="accent2">
                    <a:lumMod val="60000"/>
                    <a:lumOff val="40000"/>
                  </a:schemeClr>
                </a:solidFill>
              </a:rPr>
              <a:t>dans la joie du Seigneur, soyez toujours dans la joie, le Seigneur est proche»</a:t>
            </a:r>
            <a:r>
              <a:rPr lang="fr-FR" sz="5600" dirty="0"/>
              <a:t>. </a:t>
            </a:r>
            <a:endParaRPr lang="fr-FR" sz="5600" dirty="0" smtClean="0"/>
          </a:p>
          <a:p>
            <a:pPr marL="0" indent="0">
              <a:buNone/>
            </a:pPr>
            <a:r>
              <a:rPr lang="fr-FR" sz="5600" dirty="0" smtClean="0"/>
              <a:t>Pendant </a:t>
            </a:r>
            <a:r>
              <a:rPr lang="fr-FR" sz="5600" dirty="0"/>
              <a:t>ce temps de l’Avent, l’Eglise se souvient du peuple d’Israël et de son espoir de voir enfin le Messie promis par les prophètes. Ce Roi qui apportera la justice et la paix entre les peuples. Nous sommes dans l'attente </a:t>
            </a:r>
            <a:r>
              <a:rPr lang="fr-FR" sz="5600" dirty="0">
                <a:solidFill>
                  <a:schemeClr val="accent2">
                    <a:lumMod val="60000"/>
                    <a:lumOff val="40000"/>
                  </a:schemeClr>
                </a:solidFill>
              </a:rPr>
              <a:t>joyeuse </a:t>
            </a:r>
            <a:r>
              <a:rPr lang="fr-FR" sz="5600" dirty="0"/>
              <a:t>de la célébration annuelle de la naissance de Jésus.</a:t>
            </a:r>
          </a:p>
          <a:p>
            <a:pPr marL="0" indent="0">
              <a:buNone/>
            </a:pPr>
            <a:r>
              <a:rPr lang="fr-FR" sz="5600" dirty="0"/>
              <a:t>Dès le premier dimanche de l’Avent, nous nous tournons vers le Christ qui est, pour nous, le Messie tant attendu par Israël. Nous rappelons sa venue parmi nous et sa présence au cœur de notre monde depuis sa naissance dans la nuit de Bethléem jusqu’à sa mort sur la Croix. </a:t>
            </a:r>
            <a:endParaRPr lang="fr-FR" sz="5600" dirty="0" smtClean="0"/>
          </a:p>
          <a:p>
            <a:pPr marL="0" indent="0">
              <a:buNone/>
            </a:pPr>
            <a:r>
              <a:rPr lang="fr-FR" sz="5600" dirty="0" smtClean="0"/>
              <a:t>Au </a:t>
            </a:r>
            <a:r>
              <a:rPr lang="fr-FR" sz="5600" dirty="0"/>
              <a:t>troisième dimanche de l’Avent, dimanche de « </a:t>
            </a:r>
            <a:r>
              <a:rPr lang="fr-FR" sz="5600" dirty="0" err="1"/>
              <a:t>Gaudete</a:t>
            </a:r>
            <a:r>
              <a:rPr lang="fr-FR" sz="5600" dirty="0"/>
              <a:t> », voici que retentit une invitation à la </a:t>
            </a:r>
            <a:r>
              <a:rPr lang="fr-FR" sz="5600" dirty="0" smtClean="0"/>
              <a:t>joie, </a:t>
            </a:r>
            <a:r>
              <a:rPr lang="fr-FR" sz="5600" dirty="0"/>
              <a:t>réjouissez-vous, le Seigneur est proche! </a:t>
            </a:r>
            <a:r>
              <a:rPr lang="fr-FR" sz="5600" dirty="0" smtClean="0"/>
              <a:t>Depuis le début de l’Avent nous sommes appelés à l’attendre avec vigilance, en restant bien éveillés. L’Église se souvient ce dimanche là que nous attendons un évènement heureux!</a:t>
            </a:r>
          </a:p>
          <a:p>
            <a:pPr marL="0" indent="0">
              <a:buNone/>
            </a:pPr>
            <a:r>
              <a:rPr lang="fr-FR" sz="5600" dirty="0" smtClean="0"/>
              <a:t>Rappelle </a:t>
            </a:r>
            <a:r>
              <a:rPr lang="fr-FR" sz="5600" dirty="0"/>
              <a:t>toi les mots de l’avent: </a:t>
            </a:r>
            <a:r>
              <a:rPr lang="fr-FR" sz="5600" dirty="0" smtClean="0">
                <a:solidFill>
                  <a:schemeClr val="accent4"/>
                </a:solidFill>
              </a:rPr>
              <a:t>veiller</a:t>
            </a:r>
            <a:r>
              <a:rPr lang="fr-FR" sz="5600" dirty="0">
                <a:solidFill>
                  <a:schemeClr val="accent4"/>
                </a:solidFill>
              </a:rPr>
              <a:t>, </a:t>
            </a:r>
            <a:r>
              <a:rPr lang="fr-FR" sz="5600" dirty="0" smtClean="0">
                <a:solidFill>
                  <a:schemeClr val="accent4"/>
                </a:solidFill>
              </a:rPr>
              <a:t>préparer</a:t>
            </a:r>
            <a:r>
              <a:rPr lang="fr-FR" sz="5600" dirty="0" smtClean="0"/>
              <a:t>, </a:t>
            </a:r>
            <a:r>
              <a:rPr lang="fr-FR" sz="5600" dirty="0" smtClean="0">
                <a:solidFill>
                  <a:schemeClr val="accent2">
                    <a:lumMod val="60000"/>
                    <a:lumOff val="40000"/>
                  </a:schemeClr>
                </a:solidFill>
              </a:rPr>
              <a:t>être dans la joie!</a:t>
            </a:r>
          </a:p>
          <a:p>
            <a:endParaRPr lang="fr-FR" sz="5600" dirty="0" smtClean="0">
              <a:solidFill>
                <a:schemeClr val="accent6"/>
              </a:solidFill>
            </a:endParaRPr>
          </a:p>
          <a:p>
            <a:endParaRPr lang="fr-FR" sz="5600" dirty="0">
              <a:solidFill>
                <a:schemeClr val="accent6"/>
              </a:solidFill>
            </a:endParaRPr>
          </a:p>
          <a:p>
            <a:pPr marL="0" indent="0">
              <a:buNone/>
            </a:pPr>
            <a:r>
              <a:rPr lang="fr-FR" sz="5600" dirty="0" smtClean="0">
                <a:solidFill>
                  <a:schemeClr val="accent6"/>
                </a:solidFill>
              </a:rPr>
              <a:t>Le savais-tu?</a:t>
            </a:r>
          </a:p>
          <a:p>
            <a:r>
              <a:rPr lang="fr-FR" sz="5600" dirty="0" smtClean="0"/>
              <a:t>Jésus </a:t>
            </a:r>
            <a:r>
              <a:rPr lang="fr-FR" sz="5600" dirty="0"/>
              <a:t>connaissait bien ce texte d’Isaïe que nous avons entendu plus haut et qu’il </a:t>
            </a:r>
            <a:r>
              <a:rPr lang="fr-FR" sz="5600" dirty="0" smtClean="0"/>
              <a:t>a </a:t>
            </a:r>
            <a:r>
              <a:rPr lang="fr-FR" sz="5600" dirty="0"/>
              <a:t>lu dans la synagogue </a:t>
            </a:r>
            <a:r>
              <a:rPr lang="fr-FR" sz="5600" dirty="0" smtClean="0"/>
              <a:t>à </a:t>
            </a:r>
            <a:r>
              <a:rPr lang="fr-FR" sz="5600" dirty="0"/>
              <a:t>Nazareth. </a:t>
            </a:r>
            <a:r>
              <a:rPr lang="fr-FR" sz="5600" dirty="0">
                <a:solidFill>
                  <a:schemeClr val="accent6"/>
                </a:solidFill>
              </a:rPr>
              <a:t>Tu peux aller chercher dans une Bible: Luc 4,16-20  </a:t>
            </a:r>
            <a:r>
              <a:rPr lang="fr-FR" sz="5600" dirty="0"/>
              <a:t>l’histoire de ce passage de la vie de </a:t>
            </a:r>
            <a:r>
              <a:rPr lang="fr-FR" sz="5600" dirty="0" smtClean="0"/>
              <a:t>Jésus.</a:t>
            </a:r>
          </a:p>
          <a:p>
            <a:r>
              <a:rPr lang="fr-FR" sz="5600" u="sng" dirty="0" err="1" smtClean="0"/>
              <a:t>Gaudete</a:t>
            </a:r>
            <a:r>
              <a:rPr lang="fr-FR" sz="5600" dirty="0" smtClean="0"/>
              <a:t>: un  mot qui vient de loin</a:t>
            </a:r>
          </a:p>
          <a:p>
            <a:pPr marL="0" indent="0">
              <a:buNone/>
            </a:pPr>
            <a:r>
              <a:rPr lang="fr-FR" sz="5600" dirty="0" smtClean="0"/>
              <a:t>On trouve déjà ce terme </a:t>
            </a:r>
            <a:r>
              <a:rPr lang="fr-FR" sz="5600" dirty="0"/>
              <a:t>dans la lettre de Paul aux Thessaloniciens, </a:t>
            </a:r>
            <a:r>
              <a:rPr lang="fr-FR" sz="5600" dirty="0" smtClean="0"/>
              <a:t>c’est une invitation </a:t>
            </a:r>
            <a:r>
              <a:rPr lang="fr-FR" sz="5600" dirty="0"/>
              <a:t>à la joie </a:t>
            </a:r>
            <a:r>
              <a:rPr lang="fr-FR" sz="5600" dirty="0" smtClean="0"/>
              <a:t>car «</a:t>
            </a:r>
            <a:r>
              <a:rPr lang="fr-FR" sz="5600" dirty="0"/>
              <a:t> </a:t>
            </a:r>
            <a:r>
              <a:rPr lang="fr-FR" sz="5600" dirty="0" err="1"/>
              <a:t>Gaudete</a:t>
            </a:r>
            <a:r>
              <a:rPr lang="fr-FR" sz="5600" dirty="0"/>
              <a:t> » </a:t>
            </a:r>
            <a:r>
              <a:rPr lang="fr-FR" sz="5600" dirty="0" smtClean="0"/>
              <a:t>veut </a:t>
            </a:r>
            <a:r>
              <a:rPr lang="fr-FR" sz="5600" dirty="0"/>
              <a:t>dire « réjouissez-vous »! </a:t>
            </a:r>
            <a:r>
              <a:rPr lang="fr-FR" sz="5600" dirty="0" smtClean="0"/>
              <a:t>Comme c’est un mot latin il existait déjà </a:t>
            </a:r>
            <a:r>
              <a:rPr lang="fr-FR" sz="5600" dirty="0"/>
              <a:t>il y a bien longtemps…avant la naissance de Jésus</a:t>
            </a:r>
            <a:r>
              <a:rPr lang="fr-FR" sz="5600" dirty="0" smtClean="0"/>
              <a:t>.</a:t>
            </a:r>
          </a:p>
          <a:p>
            <a:endParaRPr lang="fr-FR" sz="5600" dirty="0" smtClean="0">
              <a:solidFill>
                <a:schemeClr val="accent2">
                  <a:lumMod val="60000"/>
                  <a:lumOff val="40000"/>
                </a:schemeClr>
              </a:solidFill>
            </a:endParaRPr>
          </a:p>
          <a:p>
            <a:pPr marL="0" indent="0">
              <a:buNone/>
            </a:pPr>
            <a:endParaRPr lang="fr-FR" sz="5600" dirty="0" smtClean="0">
              <a:hlinkClick r:id="rId4"/>
            </a:endParaRPr>
          </a:p>
          <a:p>
            <a:pPr marL="0" indent="0">
              <a:buNone/>
            </a:pPr>
            <a:r>
              <a:rPr lang="fr-FR" sz="5600" dirty="0" smtClean="0">
                <a:hlinkClick r:id="rId4"/>
              </a:rPr>
              <a:t>Chantons!</a:t>
            </a:r>
            <a:r>
              <a:rPr lang="fr-FR" sz="5600" dirty="0" smtClean="0"/>
              <a:t> Et bougeons pour exprimer notre joie!</a:t>
            </a:r>
            <a:endParaRPr lang="fr-FR" sz="5600" dirty="0"/>
          </a:p>
          <a:p>
            <a:endParaRPr lang="fr-FR" dirty="0" smtClean="0">
              <a:solidFill>
                <a:schemeClr val="accent2">
                  <a:lumMod val="60000"/>
                  <a:lumOff val="40000"/>
                </a:schemeClr>
              </a:solidFill>
            </a:endParaRPr>
          </a:p>
          <a:p>
            <a:endParaRPr lang="fr-FR" dirty="0">
              <a:solidFill>
                <a:schemeClr val="accent2">
                  <a:lumMod val="60000"/>
                  <a:lumOff val="40000"/>
                </a:schemeClr>
              </a:solidFill>
            </a:endParaRPr>
          </a:p>
          <a:p>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5</a:t>
            </a:fld>
            <a:endParaRPr lang="fr-BE"/>
          </a:p>
        </p:txBody>
      </p:sp>
      <p:pic>
        <p:nvPicPr>
          <p:cNvPr id="2"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203848" y="60166"/>
            <a:ext cx="487363" cy="487363"/>
          </a:xfrm>
          <a:prstGeom prst="rect">
            <a:avLst/>
          </a:prstGeom>
        </p:spPr>
      </p:pic>
      <p:sp>
        <p:nvSpPr>
          <p:cNvPr id="6" name="ZoneTexte 5"/>
          <p:cNvSpPr txBox="1"/>
          <p:nvPr/>
        </p:nvSpPr>
        <p:spPr>
          <a:xfrm>
            <a:off x="1327955" y="188640"/>
            <a:ext cx="1672877" cy="276999"/>
          </a:xfrm>
          <a:prstGeom prst="rect">
            <a:avLst/>
          </a:prstGeom>
          <a:noFill/>
        </p:spPr>
        <p:txBody>
          <a:bodyPr wrap="square" rtlCol="0">
            <a:spAutoFit/>
          </a:bodyPr>
          <a:lstStyle/>
          <a:p>
            <a:r>
              <a:rPr lang="fr-FR" sz="1200" i="1" dirty="0" smtClean="0"/>
              <a:t>Clique ici pour écouter</a:t>
            </a:r>
            <a:endParaRPr lang="fr-FR" sz="1200" i="1" dirty="0"/>
          </a:p>
        </p:txBody>
      </p:sp>
    </p:spTree>
    <p:extLst>
      <p:ext uri="{BB962C8B-B14F-4D97-AF65-F5344CB8AC3E}">
        <p14:creationId xmlns:p14="http://schemas.microsoft.com/office/powerpoint/2010/main" val="21773117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579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t>6</a:t>
            </a:fld>
            <a:endParaRPr lang="fr-BE"/>
          </a:p>
        </p:txBody>
      </p:sp>
      <p:sp>
        <p:nvSpPr>
          <p:cNvPr id="3" name="ZoneTexte 2"/>
          <p:cNvSpPr txBox="1"/>
          <p:nvPr/>
        </p:nvSpPr>
        <p:spPr>
          <a:xfrm>
            <a:off x="323528" y="260648"/>
            <a:ext cx="8313390" cy="1754326"/>
          </a:xfrm>
          <a:prstGeom prst="rect">
            <a:avLst/>
          </a:prstGeom>
          <a:noFill/>
        </p:spPr>
        <p:txBody>
          <a:bodyPr wrap="square" rtlCol="0">
            <a:spAutoFit/>
          </a:bodyPr>
          <a:lstStyle/>
          <a:p>
            <a:r>
              <a:rPr lang="fr-FR" dirty="0" smtClean="0">
                <a:solidFill>
                  <a:schemeClr val="accent6"/>
                </a:solidFill>
              </a:rPr>
              <a:t>Je te propose d’aller à la rencontre d’Isaïe le plus célèbre des prophètes.</a:t>
            </a:r>
          </a:p>
          <a:p>
            <a:r>
              <a:rPr lang="fr-FR" dirty="0" smtClean="0">
                <a:solidFill>
                  <a:schemeClr val="accent6"/>
                </a:solidFill>
              </a:rPr>
              <a:t>Écoutons son histoire </a:t>
            </a:r>
            <a:r>
              <a:rPr lang="fr-FR" dirty="0">
                <a:solidFill>
                  <a:schemeClr val="accent6"/>
                </a:solidFill>
              </a:rPr>
              <a:t>avec </a:t>
            </a:r>
            <a:r>
              <a:rPr lang="fr-FR" dirty="0">
                <a:hlinkClick r:id="rId2"/>
              </a:rPr>
              <a:t>ce dessin animé </a:t>
            </a:r>
            <a:r>
              <a:rPr lang="fr-FR" dirty="0">
                <a:solidFill>
                  <a:schemeClr val="accent6"/>
                </a:solidFill>
              </a:rPr>
              <a:t>du site la Croix </a:t>
            </a:r>
            <a:r>
              <a:rPr lang="fr-FR" dirty="0" smtClean="0">
                <a:solidFill>
                  <a:schemeClr val="accent6"/>
                </a:solidFill>
              </a:rPr>
              <a:t>:«</a:t>
            </a:r>
            <a:r>
              <a:rPr lang="fr-FR" dirty="0">
                <a:solidFill>
                  <a:schemeClr val="accent6"/>
                </a:solidFill>
              </a:rPr>
              <a:t> Raconte moi la Bible ».</a:t>
            </a:r>
          </a:p>
          <a:p>
            <a:endParaRPr lang="fr-FR" dirty="0" smtClean="0">
              <a:solidFill>
                <a:schemeClr val="accent6"/>
              </a:solidFill>
            </a:endParaRPr>
          </a:p>
          <a:p>
            <a:endParaRPr lang="fr-FR" dirty="0" smtClean="0">
              <a:solidFill>
                <a:schemeClr val="accent6"/>
              </a:solidFill>
            </a:endParaRPr>
          </a:p>
          <a:p>
            <a:endParaRPr lang="fr-FR" dirty="0"/>
          </a:p>
          <a:p>
            <a:endParaRPr lang="fr-FR" dirty="0" smtClean="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845501"/>
            <a:ext cx="6153150"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467544" y="1484784"/>
            <a:ext cx="1584176" cy="1908215"/>
          </a:xfrm>
          <a:prstGeom prst="rect">
            <a:avLst/>
          </a:prstGeom>
          <a:noFill/>
        </p:spPr>
        <p:txBody>
          <a:bodyPr wrap="square" rtlCol="0">
            <a:spAutoFit/>
          </a:bodyPr>
          <a:lstStyle/>
          <a:p>
            <a:r>
              <a:rPr lang="fr-FR" dirty="0" smtClean="0">
                <a:solidFill>
                  <a:schemeClr val="accent6"/>
                </a:solidFill>
              </a:rPr>
              <a:t>Jouons au jeu des questions réponses avec ce témoignage d’Isaïe</a:t>
            </a:r>
          </a:p>
          <a:p>
            <a:r>
              <a:rPr lang="fr-FR" sz="1400" dirty="0" smtClean="0">
                <a:solidFill>
                  <a:schemeClr val="accent6"/>
                </a:solidFill>
              </a:rPr>
              <a:t>(questions sur la diapo suivante)</a:t>
            </a:r>
            <a:endParaRPr lang="fr-FR" sz="1400" dirty="0">
              <a:solidFill>
                <a:schemeClr val="accent6"/>
              </a:solidFill>
            </a:endParaRPr>
          </a:p>
        </p:txBody>
      </p:sp>
    </p:spTree>
    <p:extLst>
      <p:ext uri="{BB962C8B-B14F-4D97-AF65-F5344CB8AC3E}">
        <p14:creationId xmlns:p14="http://schemas.microsoft.com/office/powerpoint/2010/main" val="606271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t>7</a:t>
            </a:fld>
            <a:endParaRPr lang="fr-BE"/>
          </a:p>
        </p:txBody>
      </p:sp>
      <p:sp>
        <p:nvSpPr>
          <p:cNvPr id="4" name="ZoneTexte 3"/>
          <p:cNvSpPr txBox="1"/>
          <p:nvPr/>
        </p:nvSpPr>
        <p:spPr>
          <a:xfrm>
            <a:off x="683568" y="764704"/>
            <a:ext cx="7992888" cy="400110"/>
          </a:xfrm>
          <a:prstGeom prst="rect">
            <a:avLst/>
          </a:prstGeom>
          <a:noFill/>
        </p:spPr>
        <p:txBody>
          <a:bodyPr wrap="square" rtlCol="0">
            <a:spAutoFit/>
          </a:bodyPr>
          <a:lstStyle/>
          <a:p>
            <a:r>
              <a:rPr lang="fr-FR" sz="2000" dirty="0" smtClean="0">
                <a:solidFill>
                  <a:schemeClr val="accent6"/>
                </a:solidFill>
              </a:rPr>
              <a:t>Questions pour un champion! Cherche la réponse puis clique pour vérifier:</a:t>
            </a:r>
            <a:endParaRPr lang="fr-FR" sz="2000" dirty="0">
              <a:solidFill>
                <a:schemeClr val="accent6"/>
              </a:solidFill>
            </a:endParaRPr>
          </a:p>
        </p:txBody>
      </p:sp>
      <p:sp>
        <p:nvSpPr>
          <p:cNvPr id="10" name="ZoneTexte 9"/>
          <p:cNvSpPr txBox="1"/>
          <p:nvPr/>
        </p:nvSpPr>
        <p:spPr>
          <a:xfrm>
            <a:off x="619944" y="1412776"/>
            <a:ext cx="3592016" cy="5539978"/>
          </a:xfrm>
          <a:prstGeom prst="rect">
            <a:avLst/>
          </a:prstGeom>
          <a:noFill/>
        </p:spPr>
        <p:txBody>
          <a:bodyPr wrap="square" rtlCol="0">
            <a:spAutoFit/>
          </a:bodyPr>
          <a:lstStyle/>
          <a:p>
            <a:r>
              <a:rPr lang="fr-FR" dirty="0" smtClean="0"/>
              <a:t>1)Où </a:t>
            </a:r>
            <a:r>
              <a:rPr lang="fr-FR" dirty="0"/>
              <a:t>se passe la scène?</a:t>
            </a:r>
            <a:br>
              <a:rPr lang="fr-FR" dirty="0"/>
            </a:br>
            <a:r>
              <a:rPr lang="fr-FR" dirty="0" smtClean="0"/>
              <a:t>2)Qui </a:t>
            </a:r>
            <a:r>
              <a:rPr lang="fr-FR" dirty="0"/>
              <a:t>est Isaïe?</a:t>
            </a:r>
            <a:br>
              <a:rPr lang="fr-FR" dirty="0"/>
            </a:br>
            <a:r>
              <a:rPr lang="fr-FR" dirty="0" smtClean="0"/>
              <a:t>3)Qu'est </a:t>
            </a:r>
            <a:r>
              <a:rPr lang="fr-FR" dirty="0"/>
              <a:t>venu faire Isaïe dans le temple?</a:t>
            </a:r>
            <a:br>
              <a:rPr lang="fr-FR" dirty="0"/>
            </a:br>
            <a:r>
              <a:rPr lang="fr-FR" dirty="0" smtClean="0"/>
              <a:t>4)Que </a:t>
            </a:r>
            <a:r>
              <a:rPr lang="fr-FR" dirty="0"/>
              <a:t>voit Isaïe dans le </a:t>
            </a:r>
            <a:r>
              <a:rPr lang="fr-FR" dirty="0" smtClean="0"/>
              <a:t>temple?</a:t>
            </a:r>
            <a:r>
              <a:rPr lang="fr-FR" dirty="0"/>
              <a:t/>
            </a:r>
            <a:br>
              <a:rPr lang="fr-FR" dirty="0"/>
            </a:br>
            <a:r>
              <a:rPr lang="fr-FR" dirty="0" smtClean="0"/>
              <a:t>5)Qui </a:t>
            </a:r>
            <a:r>
              <a:rPr lang="fr-FR" dirty="0"/>
              <a:t>se tient au-dessus de </a:t>
            </a:r>
            <a:r>
              <a:rPr lang="fr-FR" dirty="0" smtClean="0"/>
              <a:t>Dieu?</a:t>
            </a:r>
            <a:r>
              <a:rPr lang="fr-FR" dirty="0"/>
              <a:t/>
            </a:r>
            <a:br>
              <a:rPr lang="fr-FR" dirty="0"/>
            </a:br>
            <a:r>
              <a:rPr lang="fr-FR" dirty="0" smtClean="0"/>
              <a:t>6)combien ont-ils d’ailes?</a:t>
            </a:r>
            <a:r>
              <a:rPr lang="fr-FR" dirty="0"/>
              <a:t/>
            </a:r>
            <a:br>
              <a:rPr lang="fr-FR" dirty="0"/>
            </a:br>
            <a:r>
              <a:rPr lang="fr-FR" dirty="0" smtClean="0"/>
              <a:t>7)Que </a:t>
            </a:r>
            <a:r>
              <a:rPr lang="fr-FR" dirty="0"/>
              <a:t>disent les anges?</a:t>
            </a:r>
            <a:br>
              <a:rPr lang="fr-FR" dirty="0"/>
            </a:br>
            <a:r>
              <a:rPr lang="fr-FR" dirty="0" smtClean="0"/>
              <a:t>8)Isaïe </a:t>
            </a:r>
            <a:r>
              <a:rPr lang="fr-FR" dirty="0"/>
              <a:t>est-il à l'aise?</a:t>
            </a:r>
            <a:br>
              <a:rPr lang="fr-FR" dirty="0"/>
            </a:br>
            <a:r>
              <a:rPr lang="fr-FR" dirty="0" smtClean="0"/>
              <a:t>9)Que </a:t>
            </a:r>
            <a:r>
              <a:rPr lang="fr-FR" dirty="0"/>
              <a:t>fait l'un des anges?</a:t>
            </a:r>
            <a:br>
              <a:rPr lang="fr-FR" dirty="0"/>
            </a:br>
            <a:r>
              <a:rPr lang="fr-FR" dirty="0" smtClean="0"/>
              <a:t>10)Quel </a:t>
            </a:r>
            <a:r>
              <a:rPr lang="fr-FR" dirty="0"/>
              <a:t>effet le charbon brûlant </a:t>
            </a:r>
            <a:r>
              <a:rPr lang="fr-FR" dirty="0" err="1" smtClean="0"/>
              <a:t>a-t’il</a:t>
            </a:r>
            <a:r>
              <a:rPr lang="fr-FR" dirty="0"/>
              <a:t>?</a:t>
            </a:r>
            <a:br>
              <a:rPr lang="fr-FR" dirty="0"/>
            </a:br>
            <a:r>
              <a:rPr lang="fr-FR" dirty="0" smtClean="0"/>
              <a:t>11)Isaïe </a:t>
            </a:r>
            <a:r>
              <a:rPr lang="fr-FR" dirty="0"/>
              <a:t>entend la voix de Dieu. Que cherche Dieu?</a:t>
            </a:r>
            <a:br>
              <a:rPr lang="fr-FR" dirty="0"/>
            </a:br>
            <a:r>
              <a:rPr lang="fr-FR" dirty="0" smtClean="0"/>
              <a:t>12) </a:t>
            </a:r>
            <a:r>
              <a:rPr lang="fr-FR" dirty="0"/>
              <a:t>Que </a:t>
            </a:r>
            <a:r>
              <a:rPr lang="fr-FR" dirty="0" smtClean="0"/>
              <a:t>répond Isaïe?</a:t>
            </a:r>
          </a:p>
          <a:p>
            <a:r>
              <a:rPr lang="fr-FR" dirty="0"/>
              <a:t/>
            </a:r>
            <a:br>
              <a:rPr lang="fr-FR" dirty="0"/>
            </a:br>
            <a:r>
              <a:rPr lang="fr-FR" dirty="0"/>
              <a:t>*</a:t>
            </a:r>
            <a:r>
              <a:rPr lang="fr-FR" dirty="0">
                <a:solidFill>
                  <a:schemeClr val="accent6"/>
                </a:solidFill>
              </a:rPr>
              <a:t>Pour toi, qu'est-ce qu'un messager</a:t>
            </a:r>
            <a:r>
              <a:rPr lang="fr-FR" dirty="0" smtClean="0">
                <a:solidFill>
                  <a:schemeClr val="accent6"/>
                </a:solidFill>
              </a:rPr>
              <a:t>? Parle-s’en avec tes parents.</a:t>
            </a:r>
          </a:p>
          <a:p>
            <a:r>
              <a:rPr lang="fr-FR" sz="1200" dirty="0" smtClean="0"/>
              <a:t>(site idées caté)</a:t>
            </a:r>
            <a:endParaRPr lang="fr-FR" sz="1200" dirty="0"/>
          </a:p>
        </p:txBody>
      </p:sp>
      <p:sp>
        <p:nvSpPr>
          <p:cNvPr id="12" name="ZoneTexte 11"/>
          <p:cNvSpPr txBox="1"/>
          <p:nvPr/>
        </p:nvSpPr>
        <p:spPr>
          <a:xfrm>
            <a:off x="4715885" y="1268760"/>
            <a:ext cx="3528392" cy="523220"/>
          </a:xfrm>
          <a:prstGeom prst="rect">
            <a:avLst/>
          </a:prstGeom>
          <a:noFill/>
        </p:spPr>
        <p:txBody>
          <a:bodyPr wrap="square" rtlCol="0">
            <a:spAutoFit/>
          </a:bodyPr>
          <a:lstStyle/>
          <a:p>
            <a:r>
              <a:rPr lang="fr-FR" sz="1400" dirty="0" smtClean="0"/>
              <a:t>1)La </a:t>
            </a:r>
            <a:r>
              <a:rPr lang="fr-FR" sz="1400" dirty="0"/>
              <a:t>scène se passe dans le temple de Jérusalem.</a:t>
            </a:r>
          </a:p>
        </p:txBody>
      </p:sp>
      <p:sp>
        <p:nvSpPr>
          <p:cNvPr id="13" name="ZoneTexte 12"/>
          <p:cNvSpPr txBox="1"/>
          <p:nvPr/>
        </p:nvSpPr>
        <p:spPr>
          <a:xfrm>
            <a:off x="4680012" y="1815545"/>
            <a:ext cx="3861429" cy="307777"/>
          </a:xfrm>
          <a:prstGeom prst="rect">
            <a:avLst/>
          </a:prstGeom>
          <a:noFill/>
        </p:spPr>
        <p:txBody>
          <a:bodyPr wrap="square" rtlCol="0">
            <a:spAutoFit/>
          </a:bodyPr>
          <a:lstStyle/>
          <a:p>
            <a:r>
              <a:rPr lang="fr-FR" sz="1400" dirty="0" smtClean="0"/>
              <a:t>2)</a:t>
            </a:r>
            <a:r>
              <a:rPr lang="fr-FR" sz="1400" dirty="0"/>
              <a:t> Isaïe est un prophète. C'est un proche du roi.</a:t>
            </a:r>
          </a:p>
        </p:txBody>
      </p:sp>
      <p:sp>
        <p:nvSpPr>
          <p:cNvPr id="14" name="ZoneTexte 13"/>
          <p:cNvSpPr txBox="1"/>
          <p:nvPr/>
        </p:nvSpPr>
        <p:spPr>
          <a:xfrm>
            <a:off x="4693817" y="2118016"/>
            <a:ext cx="3888432" cy="307777"/>
          </a:xfrm>
          <a:prstGeom prst="rect">
            <a:avLst/>
          </a:prstGeom>
          <a:noFill/>
        </p:spPr>
        <p:txBody>
          <a:bodyPr wrap="square" rtlCol="0">
            <a:spAutoFit/>
          </a:bodyPr>
          <a:lstStyle/>
          <a:p>
            <a:r>
              <a:rPr lang="fr-FR" sz="1400" dirty="0" smtClean="0"/>
              <a:t>3)Dans </a:t>
            </a:r>
            <a:r>
              <a:rPr lang="fr-FR" sz="1400" dirty="0"/>
              <a:t>le temple, Isaïe est venu pour prier.</a:t>
            </a:r>
          </a:p>
        </p:txBody>
      </p:sp>
      <p:sp>
        <p:nvSpPr>
          <p:cNvPr id="15" name="ZoneTexte 14"/>
          <p:cNvSpPr txBox="1"/>
          <p:nvPr/>
        </p:nvSpPr>
        <p:spPr>
          <a:xfrm>
            <a:off x="4693817" y="2462532"/>
            <a:ext cx="3960440" cy="307777"/>
          </a:xfrm>
          <a:prstGeom prst="rect">
            <a:avLst/>
          </a:prstGeom>
          <a:noFill/>
        </p:spPr>
        <p:txBody>
          <a:bodyPr wrap="square" rtlCol="0">
            <a:spAutoFit/>
          </a:bodyPr>
          <a:lstStyle/>
          <a:p>
            <a:r>
              <a:rPr lang="fr-FR" sz="1400" dirty="0" smtClean="0"/>
              <a:t>4)Isaïe </a:t>
            </a:r>
            <a:r>
              <a:rPr lang="fr-FR" sz="1400" dirty="0"/>
              <a:t>voit Dieu assis sur un trône très élevé.</a:t>
            </a:r>
          </a:p>
        </p:txBody>
      </p:sp>
      <p:sp>
        <p:nvSpPr>
          <p:cNvPr id="16" name="ZoneTexte 15"/>
          <p:cNvSpPr txBox="1"/>
          <p:nvPr/>
        </p:nvSpPr>
        <p:spPr>
          <a:xfrm>
            <a:off x="4715885" y="2786096"/>
            <a:ext cx="3600400" cy="307777"/>
          </a:xfrm>
          <a:prstGeom prst="rect">
            <a:avLst/>
          </a:prstGeom>
          <a:noFill/>
        </p:spPr>
        <p:txBody>
          <a:bodyPr wrap="square" rtlCol="0">
            <a:spAutoFit/>
          </a:bodyPr>
          <a:lstStyle/>
          <a:p>
            <a:r>
              <a:rPr lang="fr-FR" sz="1400" dirty="0" smtClean="0"/>
              <a:t>5)Au-dessus </a:t>
            </a:r>
            <a:r>
              <a:rPr lang="fr-FR" sz="1400" dirty="0"/>
              <a:t>de </a:t>
            </a:r>
            <a:r>
              <a:rPr lang="fr-FR" sz="1400" dirty="0" smtClean="0"/>
              <a:t>Dieu, il y a </a:t>
            </a:r>
            <a:r>
              <a:rPr lang="fr-FR" sz="1400" dirty="0"/>
              <a:t>des anges.</a:t>
            </a:r>
          </a:p>
        </p:txBody>
      </p:sp>
      <p:sp>
        <p:nvSpPr>
          <p:cNvPr id="17" name="ZoneTexte 16"/>
          <p:cNvSpPr txBox="1"/>
          <p:nvPr/>
        </p:nvSpPr>
        <p:spPr>
          <a:xfrm>
            <a:off x="4693817" y="3089634"/>
            <a:ext cx="4410490" cy="523220"/>
          </a:xfrm>
          <a:prstGeom prst="rect">
            <a:avLst/>
          </a:prstGeom>
          <a:noFill/>
        </p:spPr>
        <p:txBody>
          <a:bodyPr wrap="square" rtlCol="0">
            <a:spAutoFit/>
          </a:bodyPr>
          <a:lstStyle/>
          <a:p>
            <a:r>
              <a:rPr lang="fr-FR" sz="1400" dirty="0" smtClean="0"/>
              <a:t>6)Ils </a:t>
            </a:r>
            <a:r>
              <a:rPr lang="fr-FR" sz="1400" dirty="0"/>
              <a:t>ont chacun six ailes: deux pour se couvrir le visage, deux pour se couvrir les pieds et deux pour voler.</a:t>
            </a:r>
          </a:p>
        </p:txBody>
      </p:sp>
      <p:sp>
        <p:nvSpPr>
          <p:cNvPr id="18" name="ZoneTexte 17"/>
          <p:cNvSpPr txBox="1"/>
          <p:nvPr/>
        </p:nvSpPr>
        <p:spPr>
          <a:xfrm>
            <a:off x="4735320" y="3612854"/>
            <a:ext cx="3960440" cy="738664"/>
          </a:xfrm>
          <a:prstGeom prst="rect">
            <a:avLst/>
          </a:prstGeom>
          <a:noFill/>
        </p:spPr>
        <p:txBody>
          <a:bodyPr wrap="square" rtlCol="0">
            <a:spAutoFit/>
          </a:bodyPr>
          <a:lstStyle/>
          <a:p>
            <a:r>
              <a:rPr lang="fr-FR" sz="1400" dirty="0" smtClean="0"/>
              <a:t>7)Les </a:t>
            </a:r>
            <a:r>
              <a:rPr lang="fr-FR" sz="1400" dirty="0"/>
              <a:t>anges crient: "Saint, Saint, Saint, Le Seigneur Dieu de l'univers; toute la terre est remplie de sa gloire."</a:t>
            </a:r>
          </a:p>
        </p:txBody>
      </p:sp>
      <p:sp>
        <p:nvSpPr>
          <p:cNvPr id="19" name="ZoneTexte 18"/>
          <p:cNvSpPr txBox="1"/>
          <p:nvPr/>
        </p:nvSpPr>
        <p:spPr>
          <a:xfrm>
            <a:off x="4735320" y="4248727"/>
            <a:ext cx="3348372" cy="523220"/>
          </a:xfrm>
          <a:prstGeom prst="rect">
            <a:avLst/>
          </a:prstGeom>
          <a:noFill/>
        </p:spPr>
        <p:txBody>
          <a:bodyPr wrap="square" rtlCol="0">
            <a:spAutoFit/>
          </a:bodyPr>
          <a:lstStyle/>
          <a:p>
            <a:r>
              <a:rPr lang="fr-FR" sz="1400" dirty="0" smtClean="0"/>
              <a:t>8)Non</a:t>
            </a:r>
            <a:r>
              <a:rPr lang="fr-FR" sz="1400" dirty="0"/>
              <a:t>, Isaïe n'est pas à l'aise. Il se sent perdu!</a:t>
            </a:r>
          </a:p>
        </p:txBody>
      </p:sp>
      <p:sp>
        <p:nvSpPr>
          <p:cNvPr id="20" name="ZoneTexte 19"/>
          <p:cNvSpPr txBox="1"/>
          <p:nvPr/>
        </p:nvSpPr>
        <p:spPr>
          <a:xfrm>
            <a:off x="4738316" y="4751020"/>
            <a:ext cx="3528392" cy="523220"/>
          </a:xfrm>
          <a:prstGeom prst="rect">
            <a:avLst/>
          </a:prstGeom>
          <a:noFill/>
        </p:spPr>
        <p:txBody>
          <a:bodyPr wrap="square" rtlCol="0">
            <a:spAutoFit/>
          </a:bodyPr>
          <a:lstStyle/>
          <a:p>
            <a:r>
              <a:rPr lang="fr-FR" sz="1400" dirty="0" smtClean="0"/>
              <a:t>9)L'un </a:t>
            </a:r>
            <a:r>
              <a:rPr lang="fr-FR" sz="1400" dirty="0"/>
              <a:t>des anges vole vers Isaïe et approche un charbon brûlant de sa bouche.</a:t>
            </a:r>
          </a:p>
        </p:txBody>
      </p:sp>
      <p:sp>
        <p:nvSpPr>
          <p:cNvPr id="21" name="ZoneTexte 20"/>
          <p:cNvSpPr txBox="1"/>
          <p:nvPr/>
        </p:nvSpPr>
        <p:spPr>
          <a:xfrm>
            <a:off x="4765825" y="5274240"/>
            <a:ext cx="3744416" cy="523220"/>
          </a:xfrm>
          <a:prstGeom prst="rect">
            <a:avLst/>
          </a:prstGeom>
          <a:noFill/>
        </p:spPr>
        <p:txBody>
          <a:bodyPr wrap="square" rtlCol="0">
            <a:spAutoFit/>
          </a:bodyPr>
          <a:lstStyle/>
          <a:p>
            <a:r>
              <a:rPr lang="fr-FR" sz="1400" dirty="0" smtClean="0"/>
              <a:t>10)Le </a:t>
            </a:r>
            <a:r>
              <a:rPr lang="fr-FR" sz="1400" dirty="0"/>
              <a:t>charbon brûlant est un signe pour dire que le péché d'Isaïe est pardonné (comme brûlé)..</a:t>
            </a:r>
          </a:p>
        </p:txBody>
      </p:sp>
      <p:sp>
        <p:nvSpPr>
          <p:cNvPr id="22" name="ZoneTexte 21"/>
          <p:cNvSpPr txBox="1"/>
          <p:nvPr/>
        </p:nvSpPr>
        <p:spPr>
          <a:xfrm>
            <a:off x="4786448" y="5797460"/>
            <a:ext cx="3528392" cy="307777"/>
          </a:xfrm>
          <a:prstGeom prst="rect">
            <a:avLst/>
          </a:prstGeom>
          <a:noFill/>
        </p:spPr>
        <p:txBody>
          <a:bodyPr wrap="square" rtlCol="0">
            <a:spAutoFit/>
          </a:bodyPr>
          <a:lstStyle/>
          <a:p>
            <a:r>
              <a:rPr lang="fr-FR" sz="1400" dirty="0" smtClean="0"/>
              <a:t>11)Dieu </a:t>
            </a:r>
            <a:r>
              <a:rPr lang="fr-FR" sz="1400" dirty="0"/>
              <a:t>cherche un messager.</a:t>
            </a:r>
          </a:p>
        </p:txBody>
      </p:sp>
      <p:sp>
        <p:nvSpPr>
          <p:cNvPr id="23" name="ZoneTexte 22"/>
          <p:cNvSpPr txBox="1"/>
          <p:nvPr/>
        </p:nvSpPr>
        <p:spPr>
          <a:xfrm>
            <a:off x="4765825" y="6053020"/>
            <a:ext cx="2952328" cy="523220"/>
          </a:xfrm>
          <a:prstGeom prst="rect">
            <a:avLst/>
          </a:prstGeom>
          <a:noFill/>
        </p:spPr>
        <p:txBody>
          <a:bodyPr wrap="square" rtlCol="0">
            <a:spAutoFit/>
          </a:bodyPr>
          <a:lstStyle/>
          <a:p>
            <a:r>
              <a:rPr lang="fr-FR" sz="1400" dirty="0" smtClean="0"/>
              <a:t>12) Isaïe </a:t>
            </a:r>
            <a:r>
              <a:rPr lang="fr-FR" sz="1400" dirty="0"/>
              <a:t>répond: "Moi, je serai ton messager. Envoie-moi!"</a:t>
            </a:r>
          </a:p>
        </p:txBody>
      </p:sp>
    </p:spTree>
    <p:extLst>
      <p:ext uri="{BB962C8B-B14F-4D97-AF65-F5344CB8AC3E}">
        <p14:creationId xmlns:p14="http://schemas.microsoft.com/office/powerpoint/2010/main" val="91887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Effect transition="in" filter="circle(in)">
                                      <p:cBhvr>
                                        <p:cTn id="21" dur="2000"/>
                                        <p:tgtEl>
                                          <p:spTgt spid="1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5">
                                            <p:txEl>
                                              <p:pRg st="0" end="0"/>
                                            </p:txEl>
                                          </p:spTgt>
                                        </p:tgtEl>
                                        <p:attrNameLst>
                                          <p:attrName>style.visibility</p:attrName>
                                        </p:attrNameLst>
                                      </p:cBhvr>
                                      <p:to>
                                        <p:strVal val="visible"/>
                                      </p:to>
                                    </p:set>
                                    <p:animEffect transition="in" filter="fade">
                                      <p:cBhvr>
                                        <p:cTn id="26" dur="1000"/>
                                        <p:tgtEl>
                                          <p:spTgt spid="15">
                                            <p:txEl>
                                              <p:pRg st="0" end="0"/>
                                            </p:txEl>
                                          </p:spTgt>
                                        </p:tgtEl>
                                      </p:cBhvr>
                                    </p:animEffect>
                                    <p:anim calcmode="lin" valueType="num">
                                      <p:cBhvr>
                                        <p:cTn id="27"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animEffect transition="in" filter="fade">
                                      <p:cBhvr>
                                        <p:cTn id="33" dur="1000"/>
                                        <p:tgtEl>
                                          <p:spTgt spid="16">
                                            <p:txEl>
                                              <p:pRg st="0" end="0"/>
                                            </p:txEl>
                                          </p:spTgt>
                                        </p:tgtEl>
                                      </p:cBhvr>
                                    </p:animEffect>
                                    <p:anim calcmode="lin" valueType="num">
                                      <p:cBhvr>
                                        <p:cTn id="3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17">
                                            <p:txEl>
                                              <p:pRg st="0" end="0"/>
                                            </p:txEl>
                                          </p:spTgt>
                                        </p:tgtEl>
                                        <p:attrNameLst>
                                          <p:attrName>style.visibility</p:attrName>
                                        </p:attrNameLst>
                                      </p:cBhvr>
                                      <p:to>
                                        <p:strVal val="visible"/>
                                      </p:to>
                                    </p:set>
                                    <p:anim calcmode="lin" valueType="num">
                                      <p:cBhvr>
                                        <p:cTn id="40"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41"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42"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43" dur="1000"/>
                                        <p:tgtEl>
                                          <p:spTgt spid="17">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18">
                                            <p:txEl>
                                              <p:pRg st="0" end="0"/>
                                            </p:txEl>
                                          </p:spTgt>
                                        </p:tgtEl>
                                        <p:attrNameLst>
                                          <p:attrName>style.visibility</p:attrName>
                                        </p:attrNameLst>
                                      </p:cBhvr>
                                      <p:to>
                                        <p:strVal val="visible"/>
                                      </p:to>
                                    </p:set>
                                    <p:anim calcmode="lin" valueType="num">
                                      <p:cBhvr>
                                        <p:cTn id="48"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50" dur="500"/>
                                        <p:tgtEl>
                                          <p:spTgt spid="1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19">
                                            <p:txEl>
                                              <p:pRg st="0" end="0"/>
                                            </p:txEl>
                                          </p:spTgt>
                                        </p:tgtEl>
                                        <p:attrNameLst>
                                          <p:attrName>style.visibility</p:attrName>
                                        </p:attrNameLst>
                                      </p:cBhvr>
                                      <p:to>
                                        <p:strVal val="visible"/>
                                      </p:to>
                                    </p:set>
                                    <p:anim calcmode="lin" valueType="num">
                                      <p:cBhvr>
                                        <p:cTn id="55" dur="10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56" dur="1000" fill="hold"/>
                                        <p:tgtEl>
                                          <p:spTgt spid="19">
                                            <p:txEl>
                                              <p:pRg st="0" end="0"/>
                                            </p:txEl>
                                          </p:spTgt>
                                        </p:tgtEl>
                                        <p:attrNameLst>
                                          <p:attrName>ppt_h</p:attrName>
                                        </p:attrNameLst>
                                      </p:cBhvr>
                                      <p:tavLst>
                                        <p:tav tm="0">
                                          <p:val>
                                            <p:fltVal val="0"/>
                                          </p:val>
                                        </p:tav>
                                        <p:tav tm="100000">
                                          <p:val>
                                            <p:strVal val="#ppt_h"/>
                                          </p:val>
                                        </p:tav>
                                      </p:tavLst>
                                    </p:anim>
                                    <p:anim calcmode="lin" valueType="num">
                                      <p:cBhvr>
                                        <p:cTn id="57" dur="1000" fill="hold"/>
                                        <p:tgtEl>
                                          <p:spTgt spid="19">
                                            <p:txEl>
                                              <p:pRg st="0" end="0"/>
                                            </p:txEl>
                                          </p:spTgt>
                                        </p:tgtEl>
                                        <p:attrNameLst>
                                          <p:attrName>style.rotation</p:attrName>
                                        </p:attrNameLst>
                                      </p:cBhvr>
                                      <p:tavLst>
                                        <p:tav tm="0">
                                          <p:val>
                                            <p:fltVal val="90"/>
                                          </p:val>
                                        </p:tav>
                                        <p:tav tm="100000">
                                          <p:val>
                                            <p:fltVal val="0"/>
                                          </p:val>
                                        </p:tav>
                                      </p:tavLst>
                                    </p:anim>
                                    <p:animEffect transition="in" filter="fade">
                                      <p:cBhvr>
                                        <p:cTn id="58" dur="1000"/>
                                        <p:tgtEl>
                                          <p:spTgt spid="19">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0">
                                            <p:txEl>
                                              <p:pRg st="0" end="0"/>
                                            </p:txEl>
                                          </p:spTgt>
                                        </p:tgtEl>
                                        <p:attrNameLst>
                                          <p:attrName>style.visibility</p:attrName>
                                        </p:attrNameLst>
                                      </p:cBhvr>
                                      <p:to>
                                        <p:strVal val="visible"/>
                                      </p:to>
                                    </p:set>
                                    <p:anim calcmode="lin" valueType="num">
                                      <p:cBhvr>
                                        <p:cTn id="63"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64"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65" dur="500"/>
                                        <p:tgtEl>
                                          <p:spTgt spid="20">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1">
                                            <p:txEl>
                                              <p:pRg st="0" end="0"/>
                                            </p:txEl>
                                          </p:spTgt>
                                        </p:tgtEl>
                                        <p:attrNameLst>
                                          <p:attrName>style.visibility</p:attrName>
                                        </p:attrNameLst>
                                      </p:cBhvr>
                                      <p:to>
                                        <p:strVal val="visible"/>
                                      </p:to>
                                    </p:set>
                                    <p:animEffect transition="in" filter="fade">
                                      <p:cBhvr>
                                        <p:cTn id="70" dur="1000"/>
                                        <p:tgtEl>
                                          <p:spTgt spid="21">
                                            <p:txEl>
                                              <p:pRg st="0" end="0"/>
                                            </p:txEl>
                                          </p:spTgt>
                                        </p:tgtEl>
                                      </p:cBhvr>
                                    </p:animEffect>
                                    <p:anim calcmode="lin" valueType="num">
                                      <p:cBhvr>
                                        <p:cTn id="71"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22">
                                            <p:txEl>
                                              <p:pRg st="0" end="0"/>
                                            </p:txEl>
                                          </p:spTgt>
                                        </p:tgtEl>
                                        <p:attrNameLst>
                                          <p:attrName>style.visibility</p:attrName>
                                        </p:attrNameLst>
                                      </p:cBhvr>
                                      <p:to>
                                        <p:strVal val="visible"/>
                                      </p:to>
                                    </p:set>
                                    <p:animEffect transition="in" filter="barn(inVertical)">
                                      <p:cBhvr>
                                        <p:cTn id="77" dur="500"/>
                                        <p:tgtEl>
                                          <p:spTgt spid="22">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23">
                                            <p:txEl>
                                              <p:pRg st="0" end="0"/>
                                            </p:txEl>
                                          </p:spTgt>
                                        </p:tgtEl>
                                        <p:attrNameLst>
                                          <p:attrName>style.visibility</p:attrName>
                                        </p:attrNameLst>
                                      </p:cBhvr>
                                      <p:to>
                                        <p:strVal val="visible"/>
                                      </p:to>
                                    </p:set>
                                    <p:animEffect transition="in" filter="fade">
                                      <p:cBhvr>
                                        <p:cTn id="82" dur="1000"/>
                                        <p:tgtEl>
                                          <p:spTgt spid="23">
                                            <p:txEl>
                                              <p:pRg st="0" end="0"/>
                                            </p:txEl>
                                          </p:spTgt>
                                        </p:tgtEl>
                                      </p:cBhvr>
                                    </p:animEffect>
                                    <p:anim calcmode="lin" valueType="num">
                                      <p:cBhvr>
                                        <p:cTn id="83"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4"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t>8</a:t>
            </a:fld>
            <a:endParaRPr lang="fr-BE"/>
          </a:p>
        </p:txBody>
      </p:sp>
      <p:sp>
        <p:nvSpPr>
          <p:cNvPr id="4" name="ZoneTexte 3"/>
          <p:cNvSpPr txBox="1"/>
          <p:nvPr/>
        </p:nvSpPr>
        <p:spPr>
          <a:xfrm>
            <a:off x="251520" y="404664"/>
            <a:ext cx="8712968" cy="1477328"/>
          </a:xfrm>
          <a:prstGeom prst="rect">
            <a:avLst/>
          </a:prstGeom>
          <a:noFill/>
        </p:spPr>
        <p:txBody>
          <a:bodyPr wrap="square" rtlCol="0">
            <a:spAutoFit/>
          </a:bodyPr>
          <a:lstStyle/>
          <a:p>
            <a:r>
              <a:rPr lang="fr-FR" dirty="0" smtClean="0">
                <a:solidFill>
                  <a:schemeClr val="accent6"/>
                </a:solidFill>
              </a:rPr>
              <a:t>Bricolons un peu en ce troisième dimanche!</a:t>
            </a:r>
          </a:p>
          <a:p>
            <a:r>
              <a:rPr lang="fr-FR" dirty="0" smtClean="0"/>
              <a:t>L’Avent nous permet de nous préparer, de changer notre cœur en l’ouvrant un peu plus aux autres, à ce qui nous entoure. C’est une période de joie car nous attendons un évènement heureux, un cadeau de Dieu!</a:t>
            </a:r>
          </a:p>
          <a:p>
            <a:r>
              <a:rPr lang="fr-FR" dirty="0" smtClean="0"/>
              <a:t>Voici une étoile « cocotte en papier » à fabriquer pour t’aider dans cette période.</a:t>
            </a:r>
            <a:endParaRPr lang="fr-FR" dirty="0"/>
          </a:p>
        </p:txBody>
      </p:sp>
      <p:sp>
        <p:nvSpPr>
          <p:cNvPr id="7" name="ZoneTexte 6"/>
          <p:cNvSpPr txBox="1"/>
          <p:nvPr/>
        </p:nvSpPr>
        <p:spPr>
          <a:xfrm>
            <a:off x="251520" y="1889765"/>
            <a:ext cx="1224136" cy="1477328"/>
          </a:xfrm>
          <a:prstGeom prst="rect">
            <a:avLst/>
          </a:prstGeom>
          <a:noFill/>
        </p:spPr>
        <p:txBody>
          <a:bodyPr wrap="square" rtlCol="0">
            <a:spAutoFit/>
          </a:bodyPr>
          <a:lstStyle/>
          <a:p>
            <a:r>
              <a:rPr lang="fr-FR" b="1" dirty="0" smtClean="0"/>
              <a:t>Matériel:</a:t>
            </a:r>
          </a:p>
          <a:p>
            <a:r>
              <a:rPr lang="fr-FR" dirty="0" smtClean="0"/>
              <a:t>Colle</a:t>
            </a:r>
          </a:p>
          <a:p>
            <a:r>
              <a:rPr lang="fr-FR" dirty="0" smtClean="0"/>
              <a:t>Ciseaux</a:t>
            </a:r>
          </a:p>
          <a:p>
            <a:r>
              <a:rPr lang="fr-FR" dirty="0" smtClean="0"/>
              <a:t>1 feuille A4</a:t>
            </a:r>
          </a:p>
          <a:p>
            <a:r>
              <a:rPr lang="fr-FR" dirty="0" smtClean="0"/>
              <a:t>feutres </a:t>
            </a:r>
            <a:endParaRPr lang="fr-FR" dirty="0"/>
          </a:p>
        </p:txBody>
      </p:sp>
      <p:sp>
        <p:nvSpPr>
          <p:cNvPr id="9" name="ZoneTexte 8"/>
          <p:cNvSpPr txBox="1"/>
          <p:nvPr/>
        </p:nvSpPr>
        <p:spPr>
          <a:xfrm>
            <a:off x="246430" y="3457038"/>
            <a:ext cx="1406701" cy="3139321"/>
          </a:xfrm>
          <a:prstGeom prst="rect">
            <a:avLst/>
          </a:prstGeom>
          <a:noFill/>
        </p:spPr>
        <p:txBody>
          <a:bodyPr wrap="square" rtlCol="0">
            <a:spAutoFit/>
          </a:bodyPr>
          <a:lstStyle/>
          <a:p>
            <a:r>
              <a:rPr lang="fr-FR" b="1" dirty="0" smtClean="0"/>
              <a:t>Etape 1</a:t>
            </a:r>
            <a:r>
              <a:rPr lang="fr-FR" dirty="0" smtClean="0"/>
              <a:t>: plie la feuille afin d’avoir un carré, coupe la partie du bas.</a:t>
            </a:r>
          </a:p>
          <a:p>
            <a:r>
              <a:rPr lang="fr-FR" dirty="0" smtClean="0"/>
              <a:t>Colle une image de Noël ou fait un dessin au milieu.</a:t>
            </a:r>
            <a:endParaRPr lang="fr-FR" dirty="0"/>
          </a:p>
        </p:txBody>
      </p:sp>
      <p:sp>
        <p:nvSpPr>
          <p:cNvPr id="10" name="ZoneTexte 9"/>
          <p:cNvSpPr txBox="1"/>
          <p:nvPr/>
        </p:nvSpPr>
        <p:spPr>
          <a:xfrm>
            <a:off x="1979712" y="2060848"/>
            <a:ext cx="1404156" cy="1754326"/>
          </a:xfrm>
          <a:prstGeom prst="rect">
            <a:avLst/>
          </a:prstGeom>
          <a:noFill/>
        </p:spPr>
        <p:txBody>
          <a:bodyPr wrap="square" rtlCol="0">
            <a:spAutoFit/>
          </a:bodyPr>
          <a:lstStyle/>
          <a:p>
            <a:r>
              <a:rPr lang="fr-FR" b="1" dirty="0" smtClean="0"/>
              <a:t>Étape 2</a:t>
            </a:r>
            <a:r>
              <a:rPr lang="fr-FR" dirty="0" smtClean="0"/>
              <a:t>:</a:t>
            </a:r>
          </a:p>
          <a:p>
            <a:r>
              <a:rPr lang="fr-FR" dirty="0" smtClean="0"/>
              <a:t>Plie le carré en deux, puis replie pour l’autre côté.</a:t>
            </a:r>
            <a:endParaRPr lang="fr-FR" dirty="0"/>
          </a:p>
        </p:txBody>
      </p:sp>
      <p:sp>
        <p:nvSpPr>
          <p:cNvPr id="11" name="ZoneTexte 10"/>
          <p:cNvSpPr txBox="1"/>
          <p:nvPr/>
        </p:nvSpPr>
        <p:spPr>
          <a:xfrm>
            <a:off x="1979712" y="3815174"/>
            <a:ext cx="1872208" cy="2862322"/>
          </a:xfrm>
          <a:prstGeom prst="rect">
            <a:avLst/>
          </a:prstGeom>
          <a:noFill/>
        </p:spPr>
        <p:txBody>
          <a:bodyPr wrap="square" rtlCol="0">
            <a:spAutoFit/>
          </a:bodyPr>
          <a:lstStyle/>
          <a:p>
            <a:r>
              <a:rPr lang="fr-FR" b="1" dirty="0" smtClean="0"/>
              <a:t>Etape 3</a:t>
            </a:r>
            <a:r>
              <a:rPr lang="fr-FR" dirty="0" smtClean="0"/>
              <a:t>:</a:t>
            </a:r>
          </a:p>
          <a:p>
            <a:r>
              <a:rPr lang="fr-FR" dirty="0" smtClean="0"/>
              <a:t>Ouvre la feuille et plie les quatre pointes vers le milieu. Tu obtiens un petit carré, retourne le et  plie de nouveau les quatre pointes vers le centre.</a:t>
            </a:r>
            <a:endParaRPr lang="fr-FR" dirty="0"/>
          </a:p>
        </p:txBody>
      </p:sp>
      <p:sp>
        <p:nvSpPr>
          <p:cNvPr id="12" name="ZoneTexte 11"/>
          <p:cNvSpPr txBox="1"/>
          <p:nvPr/>
        </p:nvSpPr>
        <p:spPr>
          <a:xfrm>
            <a:off x="4550936" y="4941168"/>
            <a:ext cx="2772308" cy="1477328"/>
          </a:xfrm>
          <a:prstGeom prst="rect">
            <a:avLst/>
          </a:prstGeom>
          <a:noFill/>
        </p:spPr>
        <p:txBody>
          <a:bodyPr wrap="square" rtlCol="0">
            <a:spAutoFit/>
          </a:bodyPr>
          <a:lstStyle/>
          <a:p>
            <a:r>
              <a:rPr lang="fr-FR" b="1" dirty="0" smtClean="0"/>
              <a:t>Étape 4</a:t>
            </a:r>
            <a:r>
              <a:rPr lang="fr-FR" dirty="0" smtClean="0"/>
              <a:t>:</a:t>
            </a:r>
          </a:p>
          <a:p>
            <a:r>
              <a:rPr lang="fr-FR" dirty="0" smtClean="0"/>
              <a:t>Plie ensuite ce carré en deux dans les deux sens pour marquer les pliures. Puis forme la cocotte.</a:t>
            </a:r>
            <a:endParaRPr lang="fr-FR"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2316" y="1996448"/>
            <a:ext cx="3520044" cy="2933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6500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t>9</a:t>
            </a:fld>
            <a:endParaRPr lang="fr-BE"/>
          </a:p>
        </p:txBody>
      </p:sp>
      <p:sp>
        <p:nvSpPr>
          <p:cNvPr id="3" name="ZoneTexte 2"/>
          <p:cNvSpPr txBox="1"/>
          <p:nvPr/>
        </p:nvSpPr>
        <p:spPr>
          <a:xfrm>
            <a:off x="395536" y="332656"/>
            <a:ext cx="5400600" cy="5816977"/>
          </a:xfrm>
          <a:prstGeom prst="rect">
            <a:avLst/>
          </a:prstGeom>
          <a:noFill/>
        </p:spPr>
        <p:txBody>
          <a:bodyPr wrap="square" rtlCol="0">
            <a:spAutoFit/>
          </a:bodyPr>
          <a:lstStyle/>
          <a:p>
            <a:r>
              <a:rPr lang="fr-FR" b="1" dirty="0" smtClean="0"/>
              <a:t>Étape 5</a:t>
            </a:r>
            <a:r>
              <a:rPr lang="fr-FR" dirty="0" smtClean="0"/>
              <a:t>: colorie les huit triangles à l’intérieur; puis soulève pour écrire les actions à faire pour mettre un peu plus de gentillesse et d’amour dans la vie!</a:t>
            </a:r>
          </a:p>
          <a:p>
            <a:r>
              <a:rPr lang="fr-FR" dirty="0" smtClean="0"/>
              <a:t>Tu peux écrire :</a:t>
            </a:r>
          </a:p>
          <a:p>
            <a:r>
              <a:rPr lang="fr-FR" dirty="0"/>
              <a:t>	</a:t>
            </a:r>
            <a:r>
              <a:rPr lang="fr-FR" dirty="0" smtClean="0"/>
              <a:t>-</a:t>
            </a:r>
            <a:r>
              <a:rPr lang="fr-FR" dirty="0" smtClean="0">
                <a:solidFill>
                  <a:schemeClr val="accent1"/>
                </a:solidFill>
              </a:rPr>
              <a:t>je prends le temps de jouer avec mon frère ou ma sœur</a:t>
            </a:r>
          </a:p>
          <a:p>
            <a:r>
              <a:rPr lang="fr-FR" dirty="0"/>
              <a:t>	</a:t>
            </a:r>
            <a:r>
              <a:rPr lang="fr-FR" dirty="0" smtClean="0"/>
              <a:t>-</a:t>
            </a:r>
            <a:r>
              <a:rPr lang="fr-FR" dirty="0" smtClean="0">
                <a:solidFill>
                  <a:srgbClr val="92D050"/>
                </a:solidFill>
              </a:rPr>
              <a:t>ce soir je débarrasse la table</a:t>
            </a:r>
          </a:p>
          <a:p>
            <a:r>
              <a:rPr lang="fr-FR" dirty="0"/>
              <a:t>	</a:t>
            </a:r>
            <a:r>
              <a:rPr lang="fr-FR" dirty="0" smtClean="0"/>
              <a:t>-</a:t>
            </a:r>
            <a:r>
              <a:rPr lang="fr-FR" dirty="0" smtClean="0">
                <a:solidFill>
                  <a:srgbClr val="FF0000"/>
                </a:solidFill>
              </a:rPr>
              <a:t>si je me suis disputé avec quelqu’un, je vais faire la paix</a:t>
            </a:r>
            <a:r>
              <a:rPr lang="fr-FR" dirty="0" smtClean="0"/>
              <a:t>.</a:t>
            </a:r>
          </a:p>
          <a:p>
            <a:r>
              <a:rPr lang="fr-FR" dirty="0"/>
              <a:t>	</a:t>
            </a:r>
            <a:r>
              <a:rPr lang="fr-FR" dirty="0" smtClean="0"/>
              <a:t>-</a:t>
            </a:r>
            <a:r>
              <a:rPr lang="fr-FR" dirty="0" smtClean="0">
                <a:solidFill>
                  <a:schemeClr val="accent4">
                    <a:lumMod val="75000"/>
                  </a:schemeClr>
                </a:solidFill>
              </a:rPr>
              <a:t>cette semaine, je regarde autour de moi si je peux aider quelqu’un</a:t>
            </a:r>
          </a:p>
          <a:p>
            <a:r>
              <a:rPr lang="fr-FR" dirty="0"/>
              <a:t>	</a:t>
            </a:r>
            <a:r>
              <a:rPr lang="fr-FR" dirty="0" smtClean="0"/>
              <a:t>-</a:t>
            </a:r>
            <a:r>
              <a:rPr lang="fr-FR" dirty="0" smtClean="0">
                <a:solidFill>
                  <a:schemeClr val="accent1"/>
                </a:solidFill>
              </a:rPr>
              <a:t>avec un adulte, je prépare un gâteau pour la famille</a:t>
            </a:r>
          </a:p>
          <a:p>
            <a:r>
              <a:rPr lang="fr-FR" dirty="0"/>
              <a:t>	</a:t>
            </a:r>
            <a:r>
              <a:rPr lang="fr-FR" dirty="0" smtClean="0"/>
              <a:t>-</a:t>
            </a:r>
            <a:r>
              <a:rPr lang="fr-FR" dirty="0" smtClean="0">
                <a:solidFill>
                  <a:srgbClr val="C00000"/>
                </a:solidFill>
              </a:rPr>
              <a:t>à la récré, je vais jouer avec un enfant qui est seul</a:t>
            </a:r>
          </a:p>
          <a:p>
            <a:r>
              <a:rPr lang="fr-FR" dirty="0"/>
              <a:t>	</a:t>
            </a:r>
            <a:r>
              <a:rPr lang="fr-FR" dirty="0" smtClean="0"/>
              <a:t>-</a:t>
            </a:r>
            <a:r>
              <a:rPr lang="fr-FR" dirty="0" smtClean="0">
                <a:solidFill>
                  <a:schemeClr val="accent6"/>
                </a:solidFill>
              </a:rPr>
              <a:t>je dis à une personne de ma famille que je l’aime fort</a:t>
            </a:r>
          </a:p>
          <a:p>
            <a:r>
              <a:rPr lang="fr-FR" dirty="0"/>
              <a:t>	</a:t>
            </a:r>
            <a:r>
              <a:rPr lang="fr-FR" dirty="0" smtClean="0"/>
              <a:t>-je prête quelque chose que j’ai du mal à prêter d’habitude</a:t>
            </a:r>
          </a:p>
          <a:p>
            <a:endParaRPr lang="fr-FR" dirty="0" smtClean="0"/>
          </a:p>
          <a:p>
            <a:r>
              <a:rPr lang="fr-FR" sz="1200" i="1" dirty="0" smtClean="0"/>
              <a:t>D’après un bricolage proposé par Nathanaël, livret: Noël osons aimer davantage</a:t>
            </a:r>
            <a:endParaRPr lang="fr-FR" sz="1200" i="1" dirty="0"/>
          </a:p>
        </p:txBody>
      </p:sp>
      <p:graphicFrame>
        <p:nvGraphicFramePr>
          <p:cNvPr id="6" name="Objet 5"/>
          <p:cNvGraphicFramePr>
            <a:graphicFrameLocks noChangeAspect="1"/>
          </p:cNvGraphicFramePr>
          <p:nvPr>
            <p:extLst>
              <p:ext uri="{D42A27DB-BD31-4B8C-83A1-F6EECF244321}">
                <p14:modId xmlns:p14="http://schemas.microsoft.com/office/powerpoint/2010/main" val="3602152455"/>
              </p:ext>
            </p:extLst>
          </p:nvPr>
        </p:nvGraphicFramePr>
        <p:xfrm>
          <a:off x="5580113" y="903318"/>
          <a:ext cx="3456384" cy="4501450"/>
        </p:xfrm>
        <a:graphic>
          <a:graphicData uri="http://schemas.openxmlformats.org/presentationml/2006/ole">
            <mc:AlternateContent xmlns:mc="http://schemas.openxmlformats.org/markup-compatibility/2006">
              <mc:Choice xmlns:v="urn:schemas-microsoft-com:vml" Requires="v">
                <p:oleObj spid="_x0000_s2055" name="Acrobat Document" r:id="rId3" imgW="5667359" imgH="8020022" progId="AcroExch.Document.DC">
                  <p:embed/>
                </p:oleObj>
              </mc:Choice>
              <mc:Fallback>
                <p:oleObj name="Acrobat Document" r:id="rId3" imgW="5667359" imgH="8020022" progId="AcroExch.Document.DC">
                  <p:embed/>
                  <p:pic>
                    <p:nvPicPr>
                      <p:cNvPr id="0" name=""/>
                      <p:cNvPicPr/>
                      <p:nvPr/>
                    </p:nvPicPr>
                    <p:blipFill>
                      <a:blip r:embed="rId4"/>
                      <a:stretch>
                        <a:fillRect/>
                      </a:stretch>
                    </p:blipFill>
                    <p:spPr>
                      <a:xfrm>
                        <a:off x="5580113" y="903318"/>
                        <a:ext cx="3456384" cy="4501450"/>
                      </a:xfrm>
                      <a:prstGeom prst="rect">
                        <a:avLst/>
                      </a:prstGeom>
                    </p:spPr>
                  </p:pic>
                </p:oleObj>
              </mc:Fallback>
            </mc:AlternateContent>
          </a:graphicData>
        </a:graphic>
      </p:graphicFrame>
    </p:spTree>
    <p:extLst>
      <p:ext uri="{BB962C8B-B14F-4D97-AF65-F5344CB8AC3E}">
        <p14:creationId xmlns:p14="http://schemas.microsoft.com/office/powerpoint/2010/main" val="27390586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1930</TotalTime>
  <Words>700</Words>
  <Application>Microsoft Office PowerPoint</Application>
  <PresentationFormat>Affichage à l'écran (4:3)</PresentationFormat>
  <Paragraphs>126</Paragraphs>
  <Slides>10</Slides>
  <Notes>0</Notes>
  <HiddenSlides>0</HiddenSlides>
  <MMClips>4</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10</vt:i4>
      </vt:variant>
    </vt:vector>
  </HeadingPairs>
  <TitlesOfParts>
    <vt:vector size="12" baseType="lpstr">
      <vt:lpstr>Thème Office</vt:lpstr>
      <vt:lpstr>Acrobat Document</vt:lpstr>
      <vt:lpstr>Confinement 2 épisode 6 3ème dimanche de l’Avent 2020</vt:lpstr>
      <vt:lpstr>Veillez, soyez prêts</vt:lpstr>
      <vt:lpstr> « Je tressaille de joie dans le Seigneur »  (Is 61, 1-2a.10-11) </vt:lpstr>
      <vt:lpstr>Le petit mot de la catéchiste</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AVENT 2020</dc:title>
  <dc:creator>Utilisateur</dc:creator>
  <cp:lastModifiedBy>Utilisateur</cp:lastModifiedBy>
  <cp:revision>70</cp:revision>
  <dcterms:created xsi:type="dcterms:W3CDTF">2020-10-01T13:22:58Z</dcterms:created>
  <dcterms:modified xsi:type="dcterms:W3CDTF">2020-12-08T09:06:27Z</dcterms:modified>
</cp:coreProperties>
</file>