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2" r:id="rId5"/>
    <p:sldId id="263" r:id="rId6"/>
    <p:sldId id="271" r:id="rId7"/>
    <p:sldId id="270" r:id="rId8"/>
    <p:sldId id="264" r:id="rId9"/>
    <p:sldId id="272" r:id="rId10"/>
    <p:sldId id="273" r:id="rId11"/>
    <p:sldId id="260" r:id="rId12"/>
    <p:sldId id="267" r:id="rId13"/>
  </p:sldIdLst>
  <p:sldSz cx="9144000" cy="6858000" type="screen4x3"/>
  <p:notesSz cx="6858000"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CAB0A-B2A7-4D8B-B883-995ACC92C30A}" v="10" dt="2020-11-19T10:45:12.554"/>
    <p1510:client id="{74ACEF9F-2E2B-4097-B2F7-8FA964D1A008}" v="1439" dt="2020-11-24T10:38:47.396"/>
    <p1510:client id="{8688C3AA-C68E-446A-8D62-F4A89C2142F5}" v="1444" dt="2020-11-19T10:33:57.712"/>
    <p1510:client id="{FEC6E688-9084-7A4C-8B76-FF1DE0FB3304}" v="112" dt="2020-11-18T15:31:17.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13"/>
  </p:normalViewPr>
  <p:slideViewPr>
    <p:cSldViewPr>
      <p:cViewPr>
        <p:scale>
          <a:sx n="90" d="100"/>
          <a:sy n="90" d="100"/>
        </p:scale>
        <p:origin x="19"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E37056DD-4A22-44DA-8266-1D8EB2B7B2CF}" type="datetimeFigureOut">
              <a:rPr lang="fr-FR" smtClean="0"/>
              <a:t>24/11/2020</a:t>
            </a:fld>
            <a:endParaRPr lang="fr-FR"/>
          </a:p>
        </p:txBody>
      </p:sp>
      <p:sp>
        <p:nvSpPr>
          <p:cNvPr id="4" name="Espace réservé de l'image des diapositives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16EECC20-9A03-4586-A384-A1FA17F56F0F}" type="slidenum">
              <a:rPr lang="fr-FR" smtClean="0"/>
              <a:t>‹N°›</a:t>
            </a:fld>
            <a:endParaRPr lang="fr-FR"/>
          </a:p>
        </p:txBody>
      </p:sp>
    </p:spTree>
    <p:extLst>
      <p:ext uri="{BB962C8B-B14F-4D97-AF65-F5344CB8AC3E}">
        <p14:creationId xmlns:p14="http://schemas.microsoft.com/office/powerpoint/2010/main" val="1951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EECC20-9A03-4586-A384-A1FA17F56F0F}" type="slidenum">
              <a:rPr lang="fr-FR" smtClean="0"/>
              <a:t>11</a:t>
            </a:fld>
            <a:endParaRPr lang="fr-FR"/>
          </a:p>
        </p:txBody>
      </p:sp>
    </p:spTree>
    <p:extLst>
      <p:ext uri="{BB962C8B-B14F-4D97-AF65-F5344CB8AC3E}">
        <p14:creationId xmlns:p14="http://schemas.microsoft.com/office/powerpoint/2010/main" val="198432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1E245516-6BA9-4D24-BD86-7DDBCC6DC2C2}" type="datetime1">
              <a:rPr lang="fr-FR" smtClean="0"/>
              <a:t>24/11/2020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3DDFFD0-24C6-44BD-A799-B89B243C7B40}" type="datetime1">
              <a:rPr lang="fr-FR" smtClean="0"/>
              <a:t>24/11/2020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BB6BC88B-9F4F-437E-B54F-241F242EE7C9}" type="datetime1">
              <a:rPr lang="fr-FR" smtClean="0"/>
              <a:t>24/11/2020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EFF0969-8364-4B12-B475-F07B1F6E9CCB}" type="datetime1">
              <a:rPr lang="fr-FR" smtClean="0"/>
              <a:t>24/11/2020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A5BB870-C9EB-46D8-81A9-DDDC2546B3FF}" type="datetime1">
              <a:rPr lang="fr-FR" smtClean="0"/>
              <a:t>24/11/2020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FB326A9B-51BD-45DE-A3EF-B9AC4A5B4B27}" type="datetime1">
              <a:rPr lang="fr-FR" smtClean="0"/>
              <a:t>24/11/2020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B6EE00DD-79FB-4E12-856E-7452001F38A1}" type="datetime1">
              <a:rPr lang="fr-FR" smtClean="0"/>
              <a:t>24/11/2020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4442E223-92F7-4188-9D17-8D8BBD71E092}" type="datetime1">
              <a:rPr lang="fr-FR" smtClean="0"/>
              <a:t>24/11/2020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FDDC69-C210-4823-8C91-0C100A7C0F65}" type="datetime1">
              <a:rPr lang="fr-FR" smtClean="0"/>
              <a:t>24/11/2020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B828FEC-DF35-4F36-84BE-68B14E67430A}" type="datetime1">
              <a:rPr lang="fr-FR" smtClean="0"/>
              <a:t>24/11/2020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22274D0-2B63-4DDE-9A1F-5023CBDBBCBF}" type="datetime1">
              <a:rPr lang="fr-FR" smtClean="0"/>
              <a:t>24/11/2020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D1E8-DED1-434A-A816-F49B2D74D948}" type="datetime1">
              <a:rPr lang="fr-FR" smtClean="0"/>
              <a:t>24/11/2020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q9qVvNeWde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youtube.com/watch?v=4hHC-2LkDAs&amp;list=RD4hHC-2LkDAs&amp;start_radio=1&amp;t=0&#8203;" TargetMode="External"/><Relationship Id="rId4" Type="http://schemas.openxmlformats.org/officeDocument/2006/relationships/hyperlink" Target="https://www.youtube.com/watch?v=yH9a9jA5F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hHC-2LkDAs&amp;list=RD4hHC-2LkDAs&amp;start_radio=1&amp;t=0"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te-37.fr/" TargetMode="External"/><Relationship Id="rId2" Type="http://schemas.openxmlformats.org/officeDocument/2006/relationships/hyperlink" Target="https://www.youtube.com/watch?v=qyDxpJJZ1co"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http://choisislavie.eklablog.com/calendrier-de-l-avent-a1037108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jbsp.blogspot.com/2008/12/quiz-sur-lavent.html" TargetMode="External"/><Relationship Id="rId2" Type="http://schemas.openxmlformats.org/officeDocument/2006/relationships/hyperlink" Target="https://www.youtube.com/watch?v=R90qcWYrSl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13539" y="521495"/>
            <a:ext cx="2601344" cy="1470025"/>
          </a:xfrm>
        </p:spPr>
        <p:txBody>
          <a:bodyPr>
            <a:normAutofit fontScale="90000"/>
          </a:bodyPr>
          <a:lstStyle/>
          <a:p>
            <a:r>
              <a:rPr lang="fr-FR" sz="2400"/>
              <a:t>Confinement 2, épisode 4  </a:t>
            </a:r>
            <a:r>
              <a:rPr lang="fr-FR" sz="2400" dirty="0"/>
              <a:t/>
            </a:r>
            <a:br>
              <a:rPr lang="fr-FR" sz="2400" dirty="0"/>
            </a:br>
            <a:r>
              <a:rPr lang="fr-FR" sz="2400"/>
              <a:t>1er dimanche de l'Avent 2020</a:t>
            </a:r>
            <a:endParaRPr lang="fr-FR" sz="2400">
              <a:cs typeface="Calibri"/>
            </a:endParaRPr>
          </a:p>
        </p:txBody>
      </p:sp>
      <p:sp>
        <p:nvSpPr>
          <p:cNvPr id="3" name="Sous-titre 2"/>
          <p:cNvSpPr>
            <a:spLocks noGrp="1"/>
          </p:cNvSpPr>
          <p:nvPr>
            <p:ph type="subTitle" idx="1"/>
          </p:nvPr>
        </p:nvSpPr>
        <p:spPr>
          <a:xfrm>
            <a:off x="5112205" y="3358822"/>
            <a:ext cx="3419872" cy="2520280"/>
          </a:xfrm>
        </p:spPr>
        <p:txBody>
          <a:bodyPr vert="horz" lIns="91440" tIns="45720" rIns="91440" bIns="45720" rtlCol="0" anchor="t">
            <a:normAutofit fontScale="62500" lnSpcReduction="20000"/>
          </a:bodyPr>
          <a:lstStyle/>
          <a:p>
            <a:r>
              <a:rPr lang="fr-FR" dirty="0"/>
              <a:t>Bonjour, nous voici le premier dimanche de l’Avent!</a:t>
            </a:r>
          </a:p>
          <a:p>
            <a:r>
              <a:rPr lang="fr-FR" dirty="0"/>
              <a:t>Mais sais-tu ce que signifie </a:t>
            </a:r>
            <a:r>
              <a:rPr lang="fr-FR"/>
              <a:t>l'Avent </a:t>
            </a:r>
            <a:r>
              <a:rPr lang="fr-FR" dirty="0"/>
              <a:t>pour nous Chrétiens?</a:t>
            </a:r>
            <a:endParaRPr lang="fr-FR" dirty="0">
              <a:cs typeface="Calibri"/>
            </a:endParaRPr>
          </a:p>
          <a:p>
            <a:r>
              <a:rPr lang="fr-FR" dirty="0"/>
              <a:t>Je te propose de le découvrir dans ce diaporama! Mais avant chantons! </a:t>
            </a:r>
          </a:p>
          <a:p>
            <a:endParaRPr lang="fr-FR" dirty="0">
              <a:cs typeface="Calibri"/>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3816424" cy="5711475"/>
          </a:xfrm>
          <a:prstGeom prst="rect">
            <a:avLst/>
          </a:prstGeom>
        </p:spPr>
      </p:pic>
      <p:sp>
        <p:nvSpPr>
          <p:cNvPr id="6" name="ZoneTexte 5">
            <a:extLst>
              <a:ext uri="{FF2B5EF4-FFF2-40B4-BE49-F238E27FC236}">
                <a16:creationId xmlns="" xmlns:a16="http://schemas.microsoft.com/office/drawing/2014/main" id="{959DD90C-10E9-4F2D-8E7C-0BD7B4A676EB}"/>
              </a:ext>
            </a:extLst>
          </p:cNvPr>
          <p:cNvSpPr txBox="1"/>
          <p:nvPr/>
        </p:nvSpPr>
        <p:spPr>
          <a:xfrm>
            <a:off x="7360023" y="869576"/>
            <a:ext cx="13895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pic>
        <p:nvPicPr>
          <p:cNvPr id="7" name="Image 7" descr="Une image contenant dessin&#10;&#10;Description générée automatiquement">
            <a:extLst>
              <a:ext uri="{FF2B5EF4-FFF2-40B4-BE49-F238E27FC236}">
                <a16:creationId xmlns="" xmlns:a16="http://schemas.microsoft.com/office/drawing/2014/main" id="{1A1BA7D1-6628-42CE-B337-19A8DC25FAA5}"/>
              </a:ext>
            </a:extLst>
          </p:cNvPr>
          <p:cNvPicPr>
            <a:picLocks noChangeAspect="1"/>
          </p:cNvPicPr>
          <p:nvPr/>
        </p:nvPicPr>
        <p:blipFill>
          <a:blip r:embed="rId3"/>
          <a:stretch>
            <a:fillRect/>
          </a:stretch>
        </p:blipFill>
        <p:spPr>
          <a:xfrm>
            <a:off x="7292228" y="865094"/>
            <a:ext cx="1390650" cy="1524000"/>
          </a:xfrm>
          <a:prstGeom prst="rect">
            <a:avLst/>
          </a:prstGeom>
        </p:spPr>
      </p:pic>
    </p:spTree>
    <p:extLst>
      <p:ext uri="{BB962C8B-B14F-4D97-AF65-F5344CB8AC3E}">
        <p14:creationId xmlns:p14="http://schemas.microsoft.com/office/powerpoint/2010/main" val="128366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mage 4" descr="Une image contenant tasse, café, table, alimentation&#10;&#10;Description générée automatiquement">
            <a:extLst>
              <a:ext uri="{FF2B5EF4-FFF2-40B4-BE49-F238E27FC236}">
                <a16:creationId xmlns="" xmlns:a16="http://schemas.microsoft.com/office/drawing/2014/main" id="{EB9D6A5D-E80A-4D1B-8DE3-8BB0A05BBB14}"/>
              </a:ext>
            </a:extLst>
          </p:cNvPr>
          <p:cNvPicPr>
            <a:picLocks noChangeAspect="1"/>
          </p:cNvPicPr>
          <p:nvPr/>
        </p:nvPicPr>
        <p:blipFill rotWithShape="1">
          <a:blip r:embed="rId2"/>
          <a:srcRect l="4180" r="692" b="-2"/>
          <a:stretch/>
        </p:blipFill>
        <p:spPr>
          <a:xfrm>
            <a:off x="466185" y="788904"/>
            <a:ext cx="4978620" cy="5333991"/>
          </a:xfrm>
          <a:prstGeom prst="rect">
            <a:avLst/>
          </a:prstGeom>
        </p:spPr>
      </p:pic>
      <p:sp>
        <p:nvSpPr>
          <p:cNvPr id="9" name="Rectangle 8">
            <a:extLst>
              <a:ext uri="{FF2B5EF4-FFF2-40B4-BE49-F238E27FC236}">
                <a16:creationId xmlns="" xmlns:a16="http://schemas.microsoft.com/office/drawing/2014/main" id="{98663357-1843-42BB-BC09-EACA8E00E5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2" y="0"/>
            <a:ext cx="3493008" cy="6858000"/>
          </a:xfrm>
          <a:prstGeom prst="rect">
            <a:avLst/>
          </a:prstGeom>
          <a:solidFill>
            <a:srgbClr val="4C4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B2028AA-1B15-44BC-85C9-85289C720B5F}"/>
              </a:ext>
            </a:extLst>
          </p:cNvPr>
          <p:cNvSpPr>
            <a:spLocks noGrp="1"/>
          </p:cNvSpPr>
          <p:nvPr>
            <p:ph type="title"/>
          </p:nvPr>
        </p:nvSpPr>
        <p:spPr>
          <a:xfrm>
            <a:off x="6115050" y="640081"/>
            <a:ext cx="2689782" cy="5255364"/>
          </a:xfrm>
        </p:spPr>
        <p:txBody>
          <a:bodyPr>
            <a:normAutofit/>
          </a:bodyPr>
          <a:lstStyle/>
          <a:p>
            <a:pPr>
              <a:lnSpc>
                <a:spcPct val="90000"/>
              </a:lnSpc>
            </a:pPr>
            <a:r>
              <a:rPr lang="fr-FR" sz="1400" b="1" dirty="0">
                <a:solidFill>
                  <a:srgbClr val="FFFFFF"/>
                </a:solidFill>
                <a:cs typeface="Calibri"/>
              </a:rPr>
              <a:t>Voici une idée de bricolage à </a:t>
            </a:r>
            <a:r>
              <a:rPr lang="fr-FR" sz="1400" b="1">
                <a:solidFill>
                  <a:srgbClr val="FFFFFF"/>
                </a:solidFill>
                <a:cs typeface="Calibri"/>
              </a:rPr>
              <a:t>réaliser avec tes parents pour </a:t>
            </a:r>
            <a:r>
              <a:rPr lang="fr-FR" sz="1400" b="1" dirty="0">
                <a:solidFill>
                  <a:srgbClr val="FFFFFF"/>
                </a:solidFill>
                <a:cs typeface="Calibri"/>
              </a:rPr>
              <a:t>penser à veiller:</a:t>
            </a:r>
            <a:r>
              <a:rPr lang="fr-FR" sz="1400" b="1" dirty="0">
                <a:cs typeface="Calibri"/>
              </a:rPr>
              <a:t/>
            </a:r>
            <a:br>
              <a:rPr lang="fr-FR" sz="1400" b="1" dirty="0">
                <a:cs typeface="Calibri"/>
              </a:rPr>
            </a:br>
            <a:r>
              <a:rPr lang="fr-FR" sz="1400" dirty="0">
                <a:solidFill>
                  <a:srgbClr val="FFFFFF"/>
                </a:solidFill>
                <a:ea typeface="+mj-lt"/>
                <a:cs typeface="+mj-lt"/>
              </a:rPr>
              <a:t>1-Prends un verre ou un petit pot de verre dans lequel tu pourras placer un lumignon.</a:t>
            </a:r>
            <a:r>
              <a:rPr lang="fr-FR" sz="1400" dirty="0">
                <a:ea typeface="+mj-lt"/>
                <a:cs typeface="+mj-lt"/>
              </a:rPr>
              <a:t/>
            </a:r>
            <a:br>
              <a:rPr lang="fr-FR" sz="1400" dirty="0">
                <a:ea typeface="+mj-lt"/>
                <a:cs typeface="+mj-lt"/>
              </a:rPr>
            </a:br>
            <a:r>
              <a:rPr lang="fr-FR" sz="1400" dirty="0">
                <a:solidFill>
                  <a:srgbClr val="FFFFFF"/>
                </a:solidFill>
                <a:ea typeface="+mj-lt"/>
                <a:cs typeface="+mj-lt"/>
              </a:rPr>
              <a:t>2-Prends un papier calque ou une feuille blanche fine (papier cuisson). </a:t>
            </a:r>
            <a:r>
              <a:rPr lang="fr-FR" sz="1400" dirty="0">
                <a:ea typeface="+mj-lt"/>
                <a:cs typeface="+mj-lt"/>
              </a:rPr>
              <a:t/>
            </a:r>
            <a:br>
              <a:rPr lang="fr-FR" sz="1400" dirty="0">
                <a:ea typeface="+mj-lt"/>
                <a:cs typeface="+mj-lt"/>
              </a:rPr>
            </a:br>
            <a:r>
              <a:rPr lang="fr-FR" sz="1400" dirty="0">
                <a:solidFill>
                  <a:srgbClr val="FFFFFF"/>
                </a:solidFill>
                <a:ea typeface="+mj-lt"/>
                <a:cs typeface="+mj-lt"/>
              </a:rPr>
              <a:t>Le couper aux dimensions du verre.</a:t>
            </a:r>
            <a:r>
              <a:rPr lang="fr-FR" sz="1400" dirty="0">
                <a:ea typeface="+mj-lt"/>
                <a:cs typeface="+mj-lt"/>
              </a:rPr>
              <a:t/>
            </a:r>
            <a:br>
              <a:rPr lang="fr-FR" sz="1400" dirty="0">
                <a:ea typeface="+mj-lt"/>
                <a:cs typeface="+mj-lt"/>
              </a:rPr>
            </a:br>
            <a:r>
              <a:rPr lang="fr-FR" sz="1400" dirty="0">
                <a:solidFill>
                  <a:srgbClr val="FFFFFF"/>
                </a:solidFill>
                <a:ea typeface="+mj-lt"/>
                <a:cs typeface="+mj-lt"/>
              </a:rPr>
              <a:t>Ecris le mot Veillez! Puis décore autour du mot!</a:t>
            </a:r>
            <a:r>
              <a:rPr lang="fr-FR" sz="1400" dirty="0">
                <a:ea typeface="+mj-lt"/>
                <a:cs typeface="+mj-lt"/>
              </a:rPr>
              <a:t/>
            </a:r>
            <a:br>
              <a:rPr lang="fr-FR" sz="1400" dirty="0">
                <a:ea typeface="+mj-lt"/>
                <a:cs typeface="+mj-lt"/>
              </a:rPr>
            </a:br>
            <a:r>
              <a:rPr lang="fr-FR" sz="1400" dirty="0">
                <a:solidFill>
                  <a:srgbClr val="FFFFFF"/>
                </a:solidFill>
                <a:ea typeface="+mj-lt"/>
                <a:cs typeface="+mj-lt"/>
              </a:rPr>
              <a:t>3-Pendant la période de l'avent, tu pourras allumer, le matin, la bougie et demander à L'Esprit Saint de t'accompagner dans ta journée en t'aidant à poser des gestes d'amour autour de toi.</a:t>
            </a:r>
            <a:r>
              <a:rPr lang="fr-FR" sz="1400" dirty="0">
                <a:ea typeface="+mj-lt"/>
                <a:cs typeface="+mj-lt"/>
              </a:rPr>
              <a:t/>
            </a:r>
            <a:br>
              <a:rPr lang="fr-FR" sz="1400" dirty="0">
                <a:ea typeface="+mj-lt"/>
                <a:cs typeface="+mj-lt"/>
              </a:rPr>
            </a:br>
            <a:r>
              <a:rPr lang="fr-FR" sz="1400" dirty="0">
                <a:solidFill>
                  <a:srgbClr val="FFFFFF"/>
                </a:solidFill>
                <a:ea typeface="+mj-lt"/>
                <a:cs typeface="+mj-lt"/>
              </a:rPr>
              <a:t>Le soir, tu peux rallumer la bougie et remercier pour ce que tu auras reçu et donné.</a:t>
            </a:r>
            <a:r>
              <a:rPr lang="fr-FR" sz="1400" dirty="0">
                <a:ea typeface="+mj-lt"/>
                <a:cs typeface="+mj-lt"/>
              </a:rPr>
              <a:t/>
            </a:r>
            <a:br>
              <a:rPr lang="fr-FR" sz="1400" dirty="0">
                <a:ea typeface="+mj-lt"/>
                <a:cs typeface="+mj-lt"/>
              </a:rPr>
            </a:br>
            <a:endParaRPr lang="fr-FR" sz="1400">
              <a:solidFill>
                <a:srgbClr val="FFFFFF"/>
              </a:solidFill>
              <a:cs typeface="Calibri"/>
            </a:endParaRPr>
          </a:p>
          <a:p>
            <a:pPr>
              <a:lnSpc>
                <a:spcPct val="90000"/>
              </a:lnSpc>
            </a:pPr>
            <a:endParaRPr lang="fr-FR" sz="1400">
              <a:solidFill>
                <a:srgbClr val="FFFFFF"/>
              </a:solidFill>
              <a:cs typeface="Calibri"/>
            </a:endParaRPr>
          </a:p>
        </p:txBody>
      </p:sp>
      <p:sp>
        <p:nvSpPr>
          <p:cNvPr id="3" name="Espace réservé du numéro de diapositive 2">
            <a:extLst>
              <a:ext uri="{FF2B5EF4-FFF2-40B4-BE49-F238E27FC236}">
                <a16:creationId xmlns="" xmlns:a16="http://schemas.microsoft.com/office/drawing/2014/main" id="{A5869318-2584-48D0-B8C8-286526224169}"/>
              </a:ext>
            </a:extLst>
          </p:cNvPr>
          <p:cNvSpPr>
            <a:spLocks noGrp="1"/>
          </p:cNvSpPr>
          <p:nvPr>
            <p:ph type="sldNum" sz="quarter" idx="12"/>
          </p:nvPr>
        </p:nvSpPr>
        <p:spPr>
          <a:xfrm>
            <a:off x="7850221" y="6356350"/>
            <a:ext cx="665129" cy="365125"/>
          </a:xfrm>
          <a:noFill/>
        </p:spPr>
        <p:txBody>
          <a:bodyPr>
            <a:normAutofit/>
          </a:bodyPr>
          <a:lstStyle/>
          <a:p>
            <a:pPr>
              <a:spcAft>
                <a:spcPts val="600"/>
              </a:spcAft>
            </a:pPr>
            <a:fld id="{CF4668DC-857F-487D-BFFA-8C0CA5037977}" type="slidenum">
              <a:rPr lang="fr-BE" dirty="0">
                <a:solidFill>
                  <a:srgbClr val="FFFFFF">
                    <a:alpha val="70000"/>
                  </a:srgbClr>
                </a:solidFill>
              </a:rPr>
              <a:pPr>
                <a:spcAft>
                  <a:spcPts val="600"/>
                </a:spcAft>
              </a:pPr>
              <a:t>10</a:t>
            </a:fld>
            <a:endParaRPr lang="fr-BE" dirty="0">
              <a:solidFill>
                <a:srgbClr val="FFFFFF">
                  <a:alpha val="70000"/>
                </a:srgbClr>
              </a:solidFill>
            </a:endParaRPr>
          </a:p>
        </p:txBody>
      </p:sp>
    </p:spTree>
    <p:extLst>
      <p:ext uri="{BB962C8B-B14F-4D97-AF65-F5344CB8AC3E}">
        <p14:creationId xmlns:p14="http://schemas.microsoft.com/office/powerpoint/2010/main" val="239686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Croix prière &quot;Notre père&quot; design - Achat / Vente objet décoratif - Cdiscou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369"/>
          <a:stretch/>
        </p:blipFill>
        <p:spPr bwMode="auto">
          <a:xfrm>
            <a:off x="2931319" y="-2875"/>
            <a:ext cx="621285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F4668DC-857F-487D-BFFA-8C0CA5037977}" type="slidenum">
              <a:rPr lang="en-US" smtClean="0"/>
              <a:pPr>
                <a:spcAft>
                  <a:spcPts val="600"/>
                </a:spcAft>
              </a:pPr>
              <a:t>11</a:t>
            </a:fld>
            <a:endParaRPr lang="en-US"/>
          </a:p>
        </p:txBody>
      </p:sp>
      <p:sp>
        <p:nvSpPr>
          <p:cNvPr id="2" name="ZoneTexte 1">
            <a:extLst>
              <a:ext uri="{FF2B5EF4-FFF2-40B4-BE49-F238E27FC236}">
                <a16:creationId xmlns="" xmlns:a16="http://schemas.microsoft.com/office/drawing/2014/main" id="{A2473062-AA0B-F842-A99E-73CF16ADA775}"/>
              </a:ext>
            </a:extLst>
          </p:cNvPr>
          <p:cNvSpPr txBox="1"/>
          <p:nvPr/>
        </p:nvSpPr>
        <p:spPr>
          <a:xfrm>
            <a:off x="278413" y="4609111"/>
            <a:ext cx="2888435" cy="646331"/>
          </a:xfrm>
          <a:prstGeom prst="rect">
            <a:avLst/>
          </a:prstGeom>
          <a:noFill/>
        </p:spPr>
        <p:txBody>
          <a:bodyPr wrap="square" lIns="91440" tIns="45720" rIns="91440" bIns="45720" rtlCol="0" anchor="t">
            <a:spAutoFit/>
          </a:bodyPr>
          <a:lstStyle/>
          <a:p>
            <a:r>
              <a:rPr lang="fr-FR"/>
              <a:t>Et si tu chantais le </a:t>
            </a:r>
            <a:r>
              <a:rPr lang="fr-FR" dirty="0">
                <a:hlinkClick r:id="rId4"/>
              </a:rPr>
              <a:t>Notre Père</a:t>
            </a:r>
            <a:r>
              <a:rPr lang="fr-FR" dirty="0"/>
              <a:t> avec des gestes</a:t>
            </a:r>
          </a:p>
        </p:txBody>
      </p:sp>
      <p:sp>
        <p:nvSpPr>
          <p:cNvPr id="3" name="ZoneTexte 2">
            <a:extLst>
              <a:ext uri="{FF2B5EF4-FFF2-40B4-BE49-F238E27FC236}">
                <a16:creationId xmlns="" xmlns:a16="http://schemas.microsoft.com/office/drawing/2014/main" id="{E2268467-E87A-41E0-8CCD-13C4715FA0AC}"/>
              </a:ext>
            </a:extLst>
          </p:cNvPr>
          <p:cNvSpPr txBox="1"/>
          <p:nvPr/>
        </p:nvSpPr>
        <p:spPr>
          <a:xfrm>
            <a:off x="349624" y="519953"/>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accent6"/>
                </a:solidFill>
                <a:cs typeface="Calibri"/>
              </a:rPr>
              <a:t>Prenons un temps pour prier ensemble:</a:t>
            </a:r>
          </a:p>
          <a:p>
            <a:r>
              <a:rPr lang="fr-FR" dirty="0">
                <a:cs typeface="Calibri"/>
              </a:rPr>
              <a:t>Seigneur, en ce temps de l'Avent, </a:t>
            </a:r>
          </a:p>
          <a:p>
            <a:r>
              <a:rPr lang="fr-FR" dirty="0">
                <a:cs typeface="Calibri"/>
              </a:rPr>
              <a:t>Aide moi à être un veilleur pour être toujours prêt à t'accueillir  à travers toutes </a:t>
            </a:r>
            <a:r>
              <a:rPr lang="fr-FR">
                <a:cs typeface="Calibri"/>
              </a:rPr>
              <a:t>les personnes que je rencontre.</a:t>
            </a:r>
          </a:p>
          <a:p>
            <a:r>
              <a:rPr lang="fr-FR" dirty="0">
                <a:cs typeface="Calibri"/>
              </a:rPr>
              <a:t>En cette période un peu difficile, merci de </a:t>
            </a:r>
            <a:r>
              <a:rPr lang="fr-FR">
                <a:cs typeface="Calibri"/>
              </a:rPr>
              <a:t>réchauffer mon cœur par tout l'amour que tu me donnes.</a:t>
            </a:r>
          </a:p>
          <a:p>
            <a:endParaRPr lang="fr-FR" dirty="0">
              <a:cs typeface="Calibri"/>
            </a:endParaRPr>
          </a:p>
        </p:txBody>
      </p:sp>
    </p:spTree>
    <p:extLst>
      <p:ext uri="{BB962C8B-B14F-4D97-AF65-F5344CB8AC3E}">
        <p14:creationId xmlns:p14="http://schemas.microsoft.com/office/powerpoint/2010/main" val="116033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211157"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960978" y="318861"/>
            <a:ext cx="4665811" cy="1938145"/>
          </a:xfrm>
        </p:spPr>
        <p:txBody>
          <a:bodyPr vert="horz" lIns="91440" tIns="45720" rIns="91440" bIns="45720" rtlCol="0" anchor="ctr">
            <a:noAutofit/>
          </a:bodyPr>
          <a:lstStyle/>
          <a:p>
            <a:pPr>
              <a:lnSpc>
                <a:spcPct val="90000"/>
              </a:lnSpc>
            </a:pPr>
            <a:r>
              <a:rPr lang="fr-FR" sz="1600" dirty="0">
                <a:solidFill>
                  <a:srgbClr val="000000"/>
                </a:solidFill>
              </a:rPr>
              <a:t>En ce temps de l'Avent, nous nous préparons à changer notre cœur, profitons-en pour changer quelques petites habitudes puisque nous sommes dans une année d'écologie. </a:t>
            </a:r>
            <a:r>
              <a:rPr lang="fr-FR" sz="1600" dirty="0"/>
              <a:t/>
            </a:r>
            <a:br>
              <a:rPr lang="fr-FR" sz="1600" dirty="0"/>
            </a:br>
            <a:r>
              <a:rPr lang="fr-FR" sz="1600" dirty="0">
                <a:solidFill>
                  <a:srgbClr val="000000"/>
                </a:solidFill>
              </a:rPr>
              <a:t>Jésus nous invite à être veilleurs avec </a:t>
            </a:r>
            <a:r>
              <a:rPr lang="fr-FR" sz="1600" dirty="0" err="1">
                <a:solidFill>
                  <a:srgbClr val="000000"/>
                </a:solidFill>
              </a:rPr>
              <a:t>Laudato</a:t>
            </a:r>
            <a:r>
              <a:rPr lang="fr-FR" sz="1600" dirty="0">
                <a:solidFill>
                  <a:srgbClr val="000000"/>
                </a:solidFill>
              </a:rPr>
              <a:t> Si comme dans l'évangile, il t'aide à prendre soin des autres et de ta planète!</a:t>
            </a:r>
            <a:r>
              <a:rPr lang="fr-FR" sz="1600" dirty="0"/>
              <a:t/>
            </a:r>
            <a:br>
              <a:rPr lang="fr-FR" sz="1600" dirty="0"/>
            </a:br>
            <a:endParaRPr lang="fr-FR" sz="1600">
              <a:solidFill>
                <a:srgbClr val="000000"/>
              </a:solidFill>
              <a:cs typeface="Calibri"/>
            </a:endParaRPr>
          </a:p>
        </p:txBody>
      </p:sp>
      <p:sp>
        <p:nvSpPr>
          <p:cNvPr id="14"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p:cNvPicPr>
            <a:picLocks noChangeAspect="1"/>
          </p:cNvPicPr>
          <p:nvPr/>
        </p:nvPicPr>
        <p:blipFill rotWithShape="1">
          <a:blip r:embed="rId3">
            <a:alphaModFix/>
            <a:extLst>
              <a:ext uri="{28A0092B-C50C-407E-A947-70E740481C1C}">
                <a14:useLocalDpi xmlns:a14="http://schemas.microsoft.com/office/drawing/2010/main" val="0"/>
              </a:ext>
            </a:extLst>
          </a:blip>
          <a:srcRect l="23377" r="22951" b="1"/>
          <a:stretch/>
        </p:blipFill>
        <p:spPr>
          <a:xfrm>
            <a:off x="72101" y="829578"/>
            <a:ext cx="3592652" cy="5090632"/>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Espace réservé du contenu 2"/>
          <p:cNvSpPr>
            <a:spLocks noGrp="1"/>
          </p:cNvSpPr>
          <p:nvPr>
            <p:ph idx="1"/>
          </p:nvPr>
        </p:nvSpPr>
        <p:spPr>
          <a:xfrm>
            <a:off x="4567930" y="2421682"/>
            <a:ext cx="3733184" cy="887125"/>
          </a:xfrm>
        </p:spPr>
        <p:txBody>
          <a:bodyPr vert="horz" lIns="91440" tIns="45720" rIns="91440" bIns="45720" rtlCol="0" anchor="ctr">
            <a:normAutofit/>
          </a:bodyPr>
          <a:lstStyle/>
          <a:p>
            <a:r>
              <a:rPr lang="fr-FR" sz="1700" b="1" u="sng">
                <a:solidFill>
                  <a:srgbClr val="000000"/>
                </a:solidFill>
                <a:hlinkClick r:id="rId4"/>
              </a:rPr>
              <a:t>Regardons Laudato Si : Clip animé pour les enfants</a:t>
            </a:r>
            <a:endParaRPr lang="fr-FR" sz="1700">
              <a:solidFill>
                <a:srgbClr val="000000"/>
              </a:solidFill>
              <a:cs typeface="Calibri"/>
            </a:endParaRPr>
          </a:p>
          <a:p>
            <a:endParaRPr lang="fr-FR" sz="1700">
              <a:solidFill>
                <a:srgbClr val="000000"/>
              </a:solidFill>
            </a:endParaRPr>
          </a:p>
        </p:txBody>
      </p:sp>
      <p:sp>
        <p:nvSpPr>
          <p:cNvPr id="4" name="Espace réservé du numéro de diapositive 3"/>
          <p:cNvSpPr>
            <a:spLocks noGrp="1"/>
          </p:cNvSpPr>
          <p:nvPr>
            <p:ph type="sldNum" sz="quarter" idx="12"/>
          </p:nvPr>
        </p:nvSpPr>
        <p:spPr>
          <a:xfrm>
            <a:off x="8119447" y="6223702"/>
            <a:ext cx="428046" cy="314067"/>
          </a:xfrm>
        </p:spPr>
        <p:txBody>
          <a:bodyPr>
            <a:normAutofit/>
          </a:bodyPr>
          <a:lstStyle/>
          <a:p>
            <a:pPr>
              <a:spcAft>
                <a:spcPts val="600"/>
              </a:spcAft>
            </a:pPr>
            <a:fld id="{CF4668DC-857F-487D-BFFA-8C0CA5037977}" type="slidenum">
              <a:rPr lang="fr-BE" sz="1000">
                <a:solidFill>
                  <a:srgbClr val="898989"/>
                </a:solidFill>
              </a:rPr>
              <a:pPr>
                <a:spcAft>
                  <a:spcPts val="600"/>
                </a:spcAft>
              </a:pPr>
              <a:t>12</a:t>
            </a:fld>
            <a:endParaRPr lang="fr-BE" sz="1000">
              <a:solidFill>
                <a:srgbClr val="898989"/>
              </a:solidFill>
            </a:endParaRPr>
          </a:p>
        </p:txBody>
      </p:sp>
      <p:sp>
        <p:nvSpPr>
          <p:cNvPr id="6" name="ZoneTexte 5">
            <a:extLst>
              <a:ext uri="{FF2B5EF4-FFF2-40B4-BE49-F238E27FC236}">
                <a16:creationId xmlns="" xmlns:a16="http://schemas.microsoft.com/office/drawing/2014/main" id="{FAE3F571-3B35-436D-B9EC-AC6C719E8FB5}"/>
              </a:ext>
            </a:extLst>
          </p:cNvPr>
          <p:cNvSpPr txBox="1"/>
          <p:nvPr/>
        </p:nvSpPr>
        <p:spPr>
          <a:xfrm>
            <a:off x="4536142" y="3334871"/>
            <a:ext cx="400722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cs typeface="Calibri"/>
              </a:rPr>
              <a:t>Je te souhaite un bon temps de l’Avent!</a:t>
            </a:r>
            <a:endParaRPr lang="en-US">
              <a:cs typeface="Calibri"/>
            </a:endParaRPr>
          </a:p>
          <a:p>
            <a:r>
              <a:rPr lang="fr-FR" dirty="0">
                <a:cs typeface="Calibri"/>
              </a:rPr>
              <a:t>Tu retrouveras le  caté à la maison chaque semaine de l’Avent jusqu’à Noël.</a:t>
            </a:r>
            <a:endParaRPr lang="en-US">
              <a:cs typeface="Calibri"/>
            </a:endParaRPr>
          </a:p>
          <a:p>
            <a:endParaRPr lang="fr-FR" dirty="0">
              <a:cs typeface="Calibri"/>
            </a:endParaRPr>
          </a:p>
          <a:p>
            <a:r>
              <a:rPr lang="fr-FR">
                <a:cs typeface="Calibri"/>
              </a:rPr>
              <a:t>Avant de nous quitter </a:t>
            </a:r>
            <a:r>
              <a:rPr lang="fr-FR" dirty="0">
                <a:cs typeface="Calibri"/>
                <a:hlinkClick r:id="rId5"/>
              </a:rPr>
              <a:t>chantons!</a:t>
            </a:r>
          </a:p>
          <a:p>
            <a:endParaRPr lang="fr-FR" dirty="0">
              <a:cs typeface="Calibri"/>
            </a:endParaRPr>
          </a:p>
          <a:p>
            <a:endParaRPr lang="fr-FR" dirty="0">
              <a:cs typeface="Calibri"/>
            </a:endParaRPr>
          </a:p>
          <a:p>
            <a:endParaRPr lang="fr-FR" dirty="0">
              <a:cs typeface="Calibri"/>
            </a:endParaRPr>
          </a:p>
          <a:p>
            <a:endParaRPr lang="fr-FR" dirty="0">
              <a:cs typeface="Calibri"/>
            </a:endParaRPr>
          </a:p>
          <a:p>
            <a:endParaRPr lang="fr-FR" dirty="0">
              <a:cs typeface="Calibri"/>
            </a:endParaRPr>
          </a:p>
        </p:txBody>
      </p:sp>
    </p:spTree>
    <p:extLst>
      <p:ext uri="{BB962C8B-B14F-4D97-AF65-F5344CB8AC3E}">
        <p14:creationId xmlns:p14="http://schemas.microsoft.com/office/powerpoint/2010/main" val="268560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36912"/>
            <a:ext cx="7718614" cy="3297096"/>
          </a:xfrm>
        </p:spPr>
        <p:txBody>
          <a:bodyPr vert="horz" lIns="91440" tIns="45720" rIns="91440" bIns="45720" numCol="2" rtlCol="0" anchor="t">
            <a:normAutofit/>
          </a:bodyPr>
          <a:lstStyle/>
          <a:p>
            <a:pPr marL="0" indent="0">
              <a:buNone/>
            </a:pPr>
            <a:r>
              <a:rPr lang="fr-FR" sz="1400" dirty="0">
                <a:ea typeface="+mn-lt"/>
                <a:cs typeface="+mn-lt"/>
              </a:rPr>
              <a:t>1 Murmure dans nos vies,</a:t>
            </a:r>
          </a:p>
          <a:p>
            <a:pPr marL="0" indent="0">
              <a:buNone/>
            </a:pPr>
            <a:r>
              <a:rPr lang="fr-FR" sz="1400" dirty="0">
                <a:ea typeface="+mn-lt"/>
                <a:cs typeface="+mn-lt"/>
              </a:rPr>
              <a:t> Signe annoncé aux hommes, </a:t>
            </a:r>
          </a:p>
          <a:p>
            <a:pPr marL="0" indent="0">
              <a:buNone/>
            </a:pPr>
            <a:r>
              <a:rPr lang="fr-FR" sz="1400" dirty="0">
                <a:ea typeface="+mn-lt"/>
                <a:cs typeface="+mn-lt"/>
              </a:rPr>
              <a:t>Lueur en notre nuit, </a:t>
            </a:r>
          </a:p>
          <a:p>
            <a:pPr marL="0" indent="0">
              <a:buNone/>
            </a:pPr>
            <a:r>
              <a:rPr lang="fr-FR" sz="1400" dirty="0">
                <a:ea typeface="+mn-lt"/>
                <a:cs typeface="+mn-lt"/>
              </a:rPr>
              <a:t>Dieu va sauver son peuple ! </a:t>
            </a:r>
          </a:p>
          <a:p>
            <a:pPr marL="0" indent="0">
              <a:buNone/>
            </a:pPr>
            <a:r>
              <a:rPr lang="fr-FR" sz="1400" dirty="0">
                <a:ea typeface="+mn-lt"/>
                <a:cs typeface="+mn-lt"/>
              </a:rPr>
              <a:t>VOICI LE TEMPS DE SA PROMESSE </a:t>
            </a:r>
          </a:p>
          <a:p>
            <a:pPr marL="0" indent="0">
              <a:buNone/>
            </a:pPr>
            <a:r>
              <a:rPr lang="fr-FR" sz="1400" dirty="0">
                <a:ea typeface="+mn-lt"/>
                <a:cs typeface="+mn-lt"/>
              </a:rPr>
              <a:t>PRÉPAREZ DANS VOS COEURS UN CHEMIN </a:t>
            </a:r>
          </a:p>
          <a:p>
            <a:pPr marL="0" indent="0">
              <a:buNone/>
            </a:pPr>
            <a:r>
              <a:rPr lang="fr-FR" sz="1400" dirty="0">
                <a:ea typeface="+mn-lt"/>
                <a:cs typeface="+mn-lt"/>
              </a:rPr>
              <a:t>LA JOIE DU CIEL CHANTE SUR TERRE </a:t>
            </a:r>
          </a:p>
          <a:p>
            <a:pPr marL="0" indent="0">
              <a:buNone/>
            </a:pPr>
            <a:r>
              <a:rPr lang="fr-FR" sz="1400" dirty="0">
                <a:ea typeface="+mn-lt"/>
                <a:cs typeface="+mn-lt"/>
              </a:rPr>
              <a:t>VEILLEZ, SOYEZ PRÊTS : IL VIENT ! (bis) </a:t>
            </a:r>
          </a:p>
          <a:p>
            <a:pPr marL="0" indent="0">
              <a:buNone/>
            </a:pPr>
            <a:r>
              <a:rPr lang="fr-FR" sz="1400" dirty="0">
                <a:ea typeface="+mn-lt"/>
                <a:cs typeface="+mn-lt"/>
              </a:rPr>
              <a:t>2 Appel qui retentit, </a:t>
            </a:r>
          </a:p>
          <a:p>
            <a:pPr marL="0" indent="0">
              <a:buNone/>
            </a:pPr>
            <a:r>
              <a:rPr lang="fr-FR" sz="1400" dirty="0">
                <a:ea typeface="+mn-lt"/>
                <a:cs typeface="+mn-lt"/>
              </a:rPr>
              <a:t>Présage du Baptiste, </a:t>
            </a:r>
          </a:p>
          <a:p>
            <a:pPr marL="0" indent="0">
              <a:buNone/>
            </a:pPr>
            <a:r>
              <a:rPr lang="fr-FR" sz="1400" dirty="0">
                <a:ea typeface="+mn-lt"/>
                <a:cs typeface="+mn-lt"/>
              </a:rPr>
              <a:t>Lever d'un jour nouveau, </a:t>
            </a:r>
          </a:p>
          <a:p>
            <a:pPr marL="0" indent="0">
              <a:buNone/>
            </a:pPr>
            <a:r>
              <a:rPr lang="fr-FR" sz="1400" dirty="0">
                <a:ea typeface="+mn-lt"/>
                <a:cs typeface="+mn-lt"/>
              </a:rPr>
              <a:t>Dieu réveille son peuple !</a:t>
            </a:r>
          </a:p>
          <a:p>
            <a:pPr marL="0" indent="0">
              <a:buNone/>
            </a:pPr>
            <a:r>
              <a:rPr lang="fr-FR" sz="1400" dirty="0">
                <a:ea typeface="+mn-lt"/>
                <a:cs typeface="+mn-lt"/>
              </a:rPr>
              <a:t> 3 Fête pour les nations, </a:t>
            </a:r>
          </a:p>
          <a:p>
            <a:pPr marL="0" indent="0">
              <a:buNone/>
            </a:pPr>
            <a:r>
              <a:rPr lang="fr-FR" sz="1400" dirty="0">
                <a:ea typeface="+mn-lt"/>
                <a:cs typeface="+mn-lt"/>
              </a:rPr>
              <a:t>Promesse qui rassemble, </a:t>
            </a:r>
          </a:p>
          <a:p>
            <a:pPr marL="0" indent="0">
              <a:buNone/>
            </a:pPr>
            <a:r>
              <a:rPr lang="fr-FR" sz="1400" dirty="0">
                <a:ea typeface="+mn-lt"/>
                <a:cs typeface="+mn-lt"/>
              </a:rPr>
              <a:t>Cadeau à partager, </a:t>
            </a:r>
          </a:p>
          <a:p>
            <a:pPr marL="0" indent="0">
              <a:buNone/>
            </a:pPr>
            <a:r>
              <a:rPr lang="fr-FR" sz="1400" dirty="0">
                <a:ea typeface="+mn-lt"/>
                <a:cs typeface="+mn-lt"/>
              </a:rPr>
              <a:t>Dieu invite son peuple ! </a:t>
            </a:r>
          </a:p>
          <a:p>
            <a:pPr marL="0" indent="0">
              <a:buNone/>
            </a:pPr>
            <a:endParaRPr lang="fr-FR" sz="1400" dirty="0">
              <a:ea typeface="+mn-lt"/>
              <a:cs typeface="+mn-lt"/>
            </a:endParaRPr>
          </a:p>
          <a:p>
            <a:pPr marL="0" indent="0">
              <a:buNone/>
            </a:pPr>
            <a:r>
              <a:rPr lang="fr-FR" sz="1400" dirty="0">
                <a:ea typeface="+mn-lt"/>
                <a:cs typeface="+mn-lt"/>
              </a:rPr>
              <a:t>Auteur : Michèle Clavier Compositeur : Marie-Louise Valentin © ADF-Musique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a:t>
            </a:fld>
            <a:endParaRPr lang="fr-BE"/>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770" y="178376"/>
            <a:ext cx="1594685" cy="2386528"/>
          </a:xfrm>
          <a:prstGeom prst="rect">
            <a:avLst/>
          </a:prstGeom>
        </p:spPr>
      </p:pic>
      <p:sp>
        <p:nvSpPr>
          <p:cNvPr id="5" name="Titre 4"/>
          <p:cNvSpPr>
            <a:spLocks noGrp="1"/>
          </p:cNvSpPr>
          <p:nvPr>
            <p:ph type="title"/>
          </p:nvPr>
        </p:nvSpPr>
        <p:spPr>
          <a:xfrm>
            <a:off x="683568" y="178376"/>
            <a:ext cx="6192688" cy="1193264"/>
          </a:xfrm>
        </p:spPr>
        <p:txBody>
          <a:bodyPr>
            <a:normAutofit/>
          </a:bodyPr>
          <a:lstStyle/>
          <a:p>
            <a:r>
              <a:rPr lang="fr-FR" dirty="0"/>
              <a:t>Veillez, soyez prêts</a:t>
            </a:r>
          </a:p>
        </p:txBody>
      </p:sp>
      <p:sp>
        <p:nvSpPr>
          <p:cNvPr id="2" name="ZoneTexte 1">
            <a:extLst>
              <a:ext uri="{FF2B5EF4-FFF2-40B4-BE49-F238E27FC236}">
                <a16:creationId xmlns="" xmlns:a16="http://schemas.microsoft.com/office/drawing/2014/main" id="{CB59AE2C-3EED-7B4F-A8C0-C140A398CC01}"/>
              </a:ext>
            </a:extLst>
          </p:cNvPr>
          <p:cNvSpPr txBox="1"/>
          <p:nvPr/>
        </p:nvSpPr>
        <p:spPr>
          <a:xfrm>
            <a:off x="457200" y="1556792"/>
            <a:ext cx="6419056" cy="923330"/>
          </a:xfrm>
          <a:prstGeom prst="rect">
            <a:avLst/>
          </a:prstGeom>
          <a:noFill/>
        </p:spPr>
        <p:txBody>
          <a:bodyPr wrap="square" lIns="91440" tIns="45720" rIns="91440" bIns="45720" rtlCol="0" anchor="t">
            <a:spAutoFit/>
          </a:bodyPr>
          <a:lstStyle/>
          <a:p>
            <a:r>
              <a:rPr lang="fr-FR" dirty="0"/>
              <a:t>Clique sur le lien: (désolée pour les pubs!)</a:t>
            </a:r>
          </a:p>
          <a:p>
            <a:r>
              <a:rPr lang="fr-FR" dirty="0">
                <a:cs typeface="Calibri"/>
                <a:hlinkClick r:id="rId3"/>
              </a:rPr>
              <a:t>https://www.youtube.com/watch?v=4hHC-2LkDAs&amp;list=RD4hHC-2LkDAs&amp;start_radio=1&amp;t=0</a:t>
            </a:r>
            <a:endParaRPr lang="fr-FR" dirty="0">
              <a:cs typeface="Calibri"/>
            </a:endParaRPr>
          </a:p>
        </p:txBody>
      </p:sp>
    </p:spTree>
    <p:extLst>
      <p:ext uri="{BB962C8B-B14F-4D97-AF65-F5344CB8AC3E}">
        <p14:creationId xmlns:p14="http://schemas.microsoft.com/office/powerpoint/2010/main" val="9011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739296"/>
          </a:xfrm>
        </p:spPr>
        <p:txBody>
          <a:bodyPr>
            <a:noAutofit/>
          </a:bodyPr>
          <a:lstStyle/>
          <a:p>
            <a:pPr algn="l"/>
            <a:r>
              <a:rPr lang="fr-FR" sz="2400" dirty="0">
                <a:solidFill>
                  <a:schemeClr val="accent6"/>
                </a:solidFill>
              </a:rPr>
              <a:t>Alors dis moi, pour toi  l’Avent c’est….</a:t>
            </a:r>
            <a:br>
              <a:rPr lang="fr-FR" sz="2400" dirty="0">
                <a:solidFill>
                  <a:schemeClr val="accent6"/>
                </a:solidFill>
              </a:rPr>
            </a:br>
            <a:r>
              <a:rPr lang="fr-FR" sz="2400" dirty="0">
                <a:solidFill>
                  <a:schemeClr val="accent6"/>
                </a:solidFill>
              </a:rPr>
              <a:t>Regarde les mots apparaître en cliquant sur ta souris</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530" y="1203292"/>
            <a:ext cx="1524000" cy="1272540"/>
          </a:xfrm>
        </p:spPr>
      </p:pic>
      <p:sp>
        <p:nvSpPr>
          <p:cNvPr id="4" name="Espace réservé du numéro de diapositive 3"/>
          <p:cNvSpPr>
            <a:spLocks noGrp="1"/>
          </p:cNvSpPr>
          <p:nvPr>
            <p:ph type="sldNum" sz="quarter" idx="12"/>
          </p:nvPr>
        </p:nvSpPr>
        <p:spPr/>
        <p:txBody>
          <a:bodyPr/>
          <a:lstStyle/>
          <a:p>
            <a:fld id="{CF4668DC-857F-487D-BFFA-8C0CA5037977}" type="slidenum">
              <a:rPr lang="fr-BE" dirty="0" smtClean="0"/>
              <a:t>3</a:t>
            </a:fld>
            <a:endParaRPr lang="fr-BE"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259806"/>
            <a:ext cx="1572032" cy="1718106"/>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800" y="1412776"/>
            <a:ext cx="5158740" cy="177546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546708"/>
            <a:ext cx="2818656" cy="1817216"/>
          </a:xfrm>
          <a:prstGeom prst="rect">
            <a:avLst/>
          </a:prstGeom>
        </p:spPr>
      </p:pic>
      <p:sp>
        <p:nvSpPr>
          <p:cNvPr id="3" name="ZoneTexte 2">
            <a:extLst>
              <a:ext uri="{FF2B5EF4-FFF2-40B4-BE49-F238E27FC236}">
                <a16:creationId xmlns="" xmlns:a16="http://schemas.microsoft.com/office/drawing/2014/main" id="{54AAA005-530B-0D48-8794-225F7494A38C}"/>
              </a:ext>
            </a:extLst>
          </p:cNvPr>
          <p:cNvSpPr txBox="1"/>
          <p:nvPr/>
        </p:nvSpPr>
        <p:spPr>
          <a:xfrm>
            <a:off x="457200" y="2555776"/>
            <a:ext cx="1090464" cy="369332"/>
          </a:xfrm>
          <a:prstGeom prst="rect">
            <a:avLst/>
          </a:prstGeom>
          <a:noFill/>
        </p:spPr>
        <p:txBody>
          <a:bodyPr wrap="square" rtlCol="0">
            <a:spAutoFit/>
          </a:bodyPr>
          <a:lstStyle/>
          <a:p>
            <a:r>
              <a:rPr lang="fr-FR" dirty="0"/>
              <a:t>Le sapin</a:t>
            </a:r>
          </a:p>
        </p:txBody>
      </p:sp>
      <p:sp>
        <p:nvSpPr>
          <p:cNvPr id="9" name="ZoneTexte 8">
            <a:extLst>
              <a:ext uri="{FF2B5EF4-FFF2-40B4-BE49-F238E27FC236}">
                <a16:creationId xmlns="" xmlns:a16="http://schemas.microsoft.com/office/drawing/2014/main" id="{F9669E9A-1CFB-094E-B6DA-DAC08D17AE73}"/>
              </a:ext>
            </a:extLst>
          </p:cNvPr>
          <p:cNvSpPr txBox="1"/>
          <p:nvPr/>
        </p:nvSpPr>
        <p:spPr>
          <a:xfrm>
            <a:off x="1951152" y="2500816"/>
            <a:ext cx="1462648" cy="646331"/>
          </a:xfrm>
          <a:prstGeom prst="rect">
            <a:avLst/>
          </a:prstGeom>
          <a:noFill/>
        </p:spPr>
        <p:txBody>
          <a:bodyPr wrap="square" rtlCol="0">
            <a:spAutoFit/>
          </a:bodyPr>
          <a:lstStyle/>
          <a:p>
            <a:r>
              <a:rPr lang="fr-FR" dirty="0"/>
              <a:t>La liste des  cadeaux</a:t>
            </a:r>
          </a:p>
        </p:txBody>
      </p:sp>
      <p:sp>
        <p:nvSpPr>
          <p:cNvPr id="10" name="ZoneTexte 9">
            <a:extLst>
              <a:ext uri="{FF2B5EF4-FFF2-40B4-BE49-F238E27FC236}">
                <a16:creationId xmlns="" xmlns:a16="http://schemas.microsoft.com/office/drawing/2014/main" id="{5017B121-7026-A144-BD22-94595991F30B}"/>
              </a:ext>
            </a:extLst>
          </p:cNvPr>
          <p:cNvSpPr txBox="1"/>
          <p:nvPr/>
        </p:nvSpPr>
        <p:spPr>
          <a:xfrm>
            <a:off x="3538528" y="3537965"/>
            <a:ext cx="1572032" cy="646331"/>
          </a:xfrm>
          <a:prstGeom prst="rect">
            <a:avLst/>
          </a:prstGeom>
          <a:noFill/>
        </p:spPr>
        <p:txBody>
          <a:bodyPr wrap="square" rtlCol="0">
            <a:spAutoFit/>
          </a:bodyPr>
          <a:lstStyle/>
          <a:p>
            <a:r>
              <a:rPr lang="fr-FR" dirty="0"/>
              <a:t>La lettre au Père-Noël!</a:t>
            </a:r>
          </a:p>
        </p:txBody>
      </p:sp>
      <p:sp>
        <p:nvSpPr>
          <p:cNvPr id="11" name="ZoneTexte 10">
            <a:extLst>
              <a:ext uri="{FF2B5EF4-FFF2-40B4-BE49-F238E27FC236}">
                <a16:creationId xmlns="" xmlns:a16="http://schemas.microsoft.com/office/drawing/2014/main" id="{F4C80CCC-9AAA-264C-97BF-F41A4F15359F}"/>
              </a:ext>
            </a:extLst>
          </p:cNvPr>
          <p:cNvSpPr txBox="1"/>
          <p:nvPr/>
        </p:nvSpPr>
        <p:spPr>
          <a:xfrm>
            <a:off x="4387280" y="5118859"/>
            <a:ext cx="1656184" cy="369332"/>
          </a:xfrm>
          <a:prstGeom prst="rect">
            <a:avLst/>
          </a:prstGeom>
          <a:noFill/>
        </p:spPr>
        <p:txBody>
          <a:bodyPr wrap="square" rtlCol="0">
            <a:spAutoFit/>
          </a:bodyPr>
          <a:lstStyle/>
          <a:p>
            <a:r>
              <a:rPr lang="fr-FR" dirty="0"/>
              <a:t>Les décorations</a:t>
            </a:r>
          </a:p>
        </p:txBody>
      </p:sp>
      <p:sp>
        <p:nvSpPr>
          <p:cNvPr id="12" name="ZoneTexte 11">
            <a:extLst>
              <a:ext uri="{FF2B5EF4-FFF2-40B4-BE49-F238E27FC236}">
                <a16:creationId xmlns="" xmlns:a16="http://schemas.microsoft.com/office/drawing/2014/main" id="{0B4A2614-B604-BE48-BDC5-68EC55D5437C}"/>
              </a:ext>
            </a:extLst>
          </p:cNvPr>
          <p:cNvSpPr txBox="1"/>
          <p:nvPr/>
        </p:nvSpPr>
        <p:spPr>
          <a:xfrm>
            <a:off x="4932040" y="3188236"/>
            <a:ext cx="1296144" cy="369332"/>
          </a:xfrm>
          <a:prstGeom prst="rect">
            <a:avLst/>
          </a:prstGeom>
          <a:noFill/>
        </p:spPr>
        <p:txBody>
          <a:bodyPr wrap="square" rtlCol="0">
            <a:spAutoFit/>
          </a:bodyPr>
          <a:lstStyle/>
          <a:p>
            <a:r>
              <a:rPr lang="fr-FR" dirty="0"/>
              <a:t>La famille</a:t>
            </a:r>
          </a:p>
        </p:txBody>
      </p:sp>
      <p:sp>
        <p:nvSpPr>
          <p:cNvPr id="13" name="ZoneTexte 12">
            <a:extLst>
              <a:ext uri="{FF2B5EF4-FFF2-40B4-BE49-F238E27FC236}">
                <a16:creationId xmlns="" xmlns:a16="http://schemas.microsoft.com/office/drawing/2014/main" id="{F2DBE861-4D18-754E-BBEC-BFF4D9ACC5D8}"/>
              </a:ext>
            </a:extLst>
          </p:cNvPr>
          <p:cNvSpPr txBox="1"/>
          <p:nvPr/>
        </p:nvSpPr>
        <p:spPr>
          <a:xfrm>
            <a:off x="6514416" y="947796"/>
            <a:ext cx="2172384" cy="369332"/>
          </a:xfrm>
          <a:prstGeom prst="rect">
            <a:avLst/>
          </a:prstGeom>
          <a:noFill/>
        </p:spPr>
        <p:txBody>
          <a:bodyPr wrap="square" rtlCol="0">
            <a:spAutoFit/>
          </a:bodyPr>
          <a:lstStyle/>
          <a:p>
            <a:r>
              <a:rPr lang="fr-FR" dirty="0"/>
              <a:t>Se préparer à la fête</a:t>
            </a:r>
          </a:p>
        </p:txBody>
      </p:sp>
      <p:sp>
        <p:nvSpPr>
          <p:cNvPr id="14" name="ZoneTexte 13">
            <a:extLst>
              <a:ext uri="{FF2B5EF4-FFF2-40B4-BE49-F238E27FC236}">
                <a16:creationId xmlns="" xmlns:a16="http://schemas.microsoft.com/office/drawing/2014/main" id="{69F32A90-8A71-0A4F-880F-D622662731FA}"/>
              </a:ext>
            </a:extLst>
          </p:cNvPr>
          <p:cNvSpPr txBox="1"/>
          <p:nvPr/>
        </p:nvSpPr>
        <p:spPr>
          <a:xfrm>
            <a:off x="336721" y="3336504"/>
            <a:ext cx="2820144" cy="646331"/>
          </a:xfrm>
          <a:prstGeom prst="rect">
            <a:avLst/>
          </a:prstGeom>
          <a:noFill/>
        </p:spPr>
        <p:txBody>
          <a:bodyPr wrap="square" rtlCol="0">
            <a:spAutoFit/>
          </a:bodyPr>
          <a:lstStyle/>
          <a:p>
            <a:r>
              <a:rPr lang="fr-FR" dirty="0"/>
              <a:t>L’attente de la  naissance de Jésus</a:t>
            </a:r>
          </a:p>
        </p:txBody>
      </p:sp>
      <p:sp>
        <p:nvSpPr>
          <p:cNvPr id="15" name="ZoneTexte 14">
            <a:extLst>
              <a:ext uri="{FF2B5EF4-FFF2-40B4-BE49-F238E27FC236}">
                <a16:creationId xmlns="" xmlns:a16="http://schemas.microsoft.com/office/drawing/2014/main" id="{7B4467F3-9B61-0A40-870A-D512F3DB79C7}"/>
              </a:ext>
            </a:extLst>
          </p:cNvPr>
          <p:cNvSpPr txBox="1"/>
          <p:nvPr/>
        </p:nvSpPr>
        <p:spPr>
          <a:xfrm>
            <a:off x="3056243" y="4427984"/>
            <a:ext cx="1845463" cy="646331"/>
          </a:xfrm>
          <a:prstGeom prst="rect">
            <a:avLst/>
          </a:prstGeom>
          <a:noFill/>
        </p:spPr>
        <p:txBody>
          <a:bodyPr wrap="square" rtlCol="0">
            <a:spAutoFit/>
          </a:bodyPr>
          <a:lstStyle/>
          <a:p>
            <a:r>
              <a:rPr lang="fr-FR" dirty="0"/>
              <a:t>La messe des dimanches</a:t>
            </a:r>
          </a:p>
        </p:txBody>
      </p:sp>
      <p:sp>
        <p:nvSpPr>
          <p:cNvPr id="16" name="ZoneTexte 15">
            <a:extLst>
              <a:ext uri="{FF2B5EF4-FFF2-40B4-BE49-F238E27FC236}">
                <a16:creationId xmlns="" xmlns:a16="http://schemas.microsoft.com/office/drawing/2014/main" id="{89789113-B9E5-0B42-B842-F9E6135F458A}"/>
              </a:ext>
            </a:extLst>
          </p:cNvPr>
          <p:cNvSpPr txBox="1"/>
          <p:nvPr/>
        </p:nvSpPr>
        <p:spPr>
          <a:xfrm>
            <a:off x="3601264" y="5814556"/>
            <a:ext cx="1474792" cy="369332"/>
          </a:xfrm>
          <a:prstGeom prst="rect">
            <a:avLst/>
          </a:prstGeom>
          <a:noFill/>
        </p:spPr>
        <p:txBody>
          <a:bodyPr wrap="square" rtlCol="0">
            <a:spAutoFit/>
          </a:bodyPr>
          <a:lstStyle/>
          <a:p>
            <a:r>
              <a:rPr lang="fr-FR" dirty="0"/>
              <a:t>Le calendrier </a:t>
            </a:r>
          </a:p>
        </p:txBody>
      </p:sp>
      <p:sp>
        <p:nvSpPr>
          <p:cNvPr id="17" name="ZoneTexte 16">
            <a:extLst>
              <a:ext uri="{FF2B5EF4-FFF2-40B4-BE49-F238E27FC236}">
                <a16:creationId xmlns="" xmlns:a16="http://schemas.microsoft.com/office/drawing/2014/main" id="{87473AA8-6130-A14C-B43A-B4942CAFCE4D}"/>
              </a:ext>
            </a:extLst>
          </p:cNvPr>
          <p:cNvSpPr txBox="1"/>
          <p:nvPr/>
        </p:nvSpPr>
        <p:spPr>
          <a:xfrm>
            <a:off x="1951152" y="1221479"/>
            <a:ext cx="1587376" cy="369332"/>
          </a:xfrm>
          <a:prstGeom prst="rect">
            <a:avLst/>
          </a:prstGeom>
          <a:noFill/>
        </p:spPr>
        <p:txBody>
          <a:bodyPr wrap="square" rtlCol="0">
            <a:spAutoFit/>
          </a:bodyPr>
          <a:lstStyle/>
          <a:p>
            <a:r>
              <a:rPr lang="fr-FR" dirty="0"/>
              <a:t>La couronne</a:t>
            </a:r>
          </a:p>
        </p:txBody>
      </p:sp>
      <p:sp>
        <p:nvSpPr>
          <p:cNvPr id="18" name="ZoneTexte 17">
            <a:extLst>
              <a:ext uri="{FF2B5EF4-FFF2-40B4-BE49-F238E27FC236}">
                <a16:creationId xmlns="" xmlns:a16="http://schemas.microsoft.com/office/drawing/2014/main" id="{EEB50147-0070-0647-8340-15E6CE769E06}"/>
              </a:ext>
            </a:extLst>
          </p:cNvPr>
          <p:cNvSpPr txBox="1"/>
          <p:nvPr/>
        </p:nvSpPr>
        <p:spPr>
          <a:xfrm>
            <a:off x="6043464" y="5733256"/>
            <a:ext cx="2416968" cy="400110"/>
          </a:xfrm>
          <a:prstGeom prst="rect">
            <a:avLst/>
          </a:prstGeom>
          <a:noFill/>
        </p:spPr>
        <p:txBody>
          <a:bodyPr wrap="square" rtlCol="0">
            <a:spAutoFit/>
          </a:bodyPr>
          <a:lstStyle/>
          <a:p>
            <a:r>
              <a:rPr lang="fr-FR" sz="2000" dirty="0">
                <a:solidFill>
                  <a:srgbClr val="FF0000"/>
                </a:solidFill>
              </a:rPr>
              <a:t>As-tu d’autres idées?</a:t>
            </a:r>
          </a:p>
        </p:txBody>
      </p:sp>
    </p:spTree>
    <p:extLst>
      <p:ext uri="{BB962C8B-B14F-4D97-AF65-F5344CB8AC3E}">
        <p14:creationId xmlns:p14="http://schemas.microsoft.com/office/powerpoint/2010/main" val="883598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edge">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down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strVal val="#ppt_w*0.70"/>
                                          </p:val>
                                        </p:tav>
                                        <p:tav tm="100000">
                                          <p:val>
                                            <p:strVal val="#ppt_w"/>
                                          </p:val>
                                        </p:tav>
                                      </p:tavLst>
                                    </p:anim>
                                    <p:anim calcmode="lin" valueType="num">
                                      <p:cBhvr>
                                        <p:cTn id="59" dur="1000" fill="hold"/>
                                        <p:tgtEl>
                                          <p:spTgt spid="3"/>
                                        </p:tgtEl>
                                        <p:attrNameLst>
                                          <p:attrName>ppt_h</p:attrName>
                                        </p:attrNameLst>
                                      </p:cBhvr>
                                      <p:tavLst>
                                        <p:tav tm="0">
                                          <p:val>
                                            <p:strVal val="#ppt_h"/>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000" fill="hold"/>
                                        <p:tgtEl>
                                          <p:spTgt spid="18"/>
                                        </p:tgtEl>
                                        <p:attrNameLst>
                                          <p:attrName>ppt_w</p:attrName>
                                        </p:attrNameLst>
                                      </p:cBhvr>
                                      <p:tavLst>
                                        <p:tav tm="0">
                                          <p:val>
                                            <p:fltVal val="0"/>
                                          </p:val>
                                        </p:tav>
                                        <p:tav tm="100000">
                                          <p:val>
                                            <p:strVal val="#ppt_w"/>
                                          </p:val>
                                        </p:tav>
                                      </p:tavLst>
                                    </p:anim>
                                    <p:anim calcmode="lin" valueType="num">
                                      <p:cBhvr>
                                        <p:cTn id="71" dur="1000" fill="hold"/>
                                        <p:tgtEl>
                                          <p:spTgt spid="18"/>
                                        </p:tgtEl>
                                        <p:attrNameLst>
                                          <p:attrName>ppt_h</p:attrName>
                                        </p:attrNameLst>
                                      </p:cBhvr>
                                      <p:tavLst>
                                        <p:tav tm="0">
                                          <p:val>
                                            <p:fltVal val="0"/>
                                          </p:val>
                                        </p:tav>
                                        <p:tav tm="100000">
                                          <p:val>
                                            <p:strVal val="#ppt_h"/>
                                          </p:val>
                                        </p:tav>
                                      </p:tavLst>
                                    </p:anim>
                                    <p:anim calcmode="lin" valueType="num">
                                      <p:cBhvr>
                                        <p:cTn id="72" dur="1000" fill="hold"/>
                                        <p:tgtEl>
                                          <p:spTgt spid="18"/>
                                        </p:tgtEl>
                                        <p:attrNameLst>
                                          <p:attrName>style.rotation</p:attrName>
                                        </p:attrNameLst>
                                      </p:cBhvr>
                                      <p:tavLst>
                                        <p:tav tm="0">
                                          <p:val>
                                            <p:fltVal val="90"/>
                                          </p:val>
                                        </p:tav>
                                        <p:tav tm="100000">
                                          <p:val>
                                            <p:fltVal val="0"/>
                                          </p:val>
                                        </p:tav>
                                      </p:tavLst>
                                    </p:anim>
                                    <p:animEffect transition="in" filter="fade">
                                      <p:cBhvr>
                                        <p:cTn id="7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860" y="116880"/>
            <a:ext cx="8236939" cy="1142954"/>
          </a:xfrm>
        </p:spPr>
        <p:txBody>
          <a:bodyPr>
            <a:normAutofit fontScale="90000"/>
          </a:bodyPr>
          <a:lstStyle/>
          <a:p>
            <a:pPr algn="l"/>
            <a:r>
              <a:rPr lang="fr-FR" sz="2800" dirty="0">
                <a:solidFill>
                  <a:schemeClr val="accent6"/>
                </a:solidFill>
              </a:rPr>
              <a:t>Le petit mot de la catéchiste:</a:t>
            </a:r>
            <a:br>
              <a:rPr lang="fr-FR" sz="2800" dirty="0">
                <a:solidFill>
                  <a:schemeClr val="accent6"/>
                </a:solidFill>
              </a:rPr>
            </a:br>
            <a:r>
              <a:rPr lang="fr-FR" sz="2800" dirty="0"/>
              <a:t>L’Avent : le début d’une nouvelle année liturgique</a:t>
            </a:r>
            <a:br>
              <a:rPr lang="fr-FR" sz="2800" dirty="0"/>
            </a:br>
            <a:r>
              <a:rPr lang="fr-FR" sz="2200" dirty="0">
                <a:solidFill>
                  <a:schemeClr val="accent6"/>
                </a:solidFill>
              </a:rPr>
              <a:t>Tu reconnais le calendrier de l’année et ses couleurs? Clique avec ta souris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dirty="0" smtClean="0"/>
              <a:t>4</a:t>
            </a:fld>
            <a:endParaRPr lang="fr-BE" dirty="0"/>
          </a:p>
        </p:txBody>
      </p:sp>
      <p:sp>
        <p:nvSpPr>
          <p:cNvPr id="3" name="ZoneTexte 2">
            <a:extLst>
              <a:ext uri="{FF2B5EF4-FFF2-40B4-BE49-F238E27FC236}">
                <a16:creationId xmlns="" xmlns:a16="http://schemas.microsoft.com/office/drawing/2014/main" id="{41F29DBA-FB8A-A14F-9572-F720673ACD1F}"/>
              </a:ext>
            </a:extLst>
          </p:cNvPr>
          <p:cNvSpPr txBox="1"/>
          <p:nvPr/>
        </p:nvSpPr>
        <p:spPr>
          <a:xfrm>
            <a:off x="457200" y="1678407"/>
            <a:ext cx="5317811" cy="646331"/>
          </a:xfrm>
          <a:prstGeom prst="rect">
            <a:avLst/>
          </a:prstGeom>
          <a:noFill/>
        </p:spPr>
        <p:txBody>
          <a:bodyPr wrap="square" rtlCol="0">
            <a:spAutoFit/>
          </a:bodyPr>
          <a:lstStyle/>
          <a:p>
            <a:r>
              <a:rPr lang="fr-FR" dirty="0"/>
              <a:t>Le vert: c’est ….le temps ordinaire, il n’y a rien de spécial</a:t>
            </a:r>
          </a:p>
        </p:txBody>
      </p:sp>
      <p:sp>
        <p:nvSpPr>
          <p:cNvPr id="6" name="ZoneTexte 5">
            <a:extLst>
              <a:ext uri="{FF2B5EF4-FFF2-40B4-BE49-F238E27FC236}">
                <a16:creationId xmlns="" xmlns:a16="http://schemas.microsoft.com/office/drawing/2014/main" id="{A3319C04-2E0A-5F49-9B0F-0E68FC09BFA2}"/>
              </a:ext>
            </a:extLst>
          </p:cNvPr>
          <p:cNvSpPr txBox="1"/>
          <p:nvPr/>
        </p:nvSpPr>
        <p:spPr>
          <a:xfrm>
            <a:off x="449861" y="2459503"/>
            <a:ext cx="2804305" cy="923330"/>
          </a:xfrm>
          <a:prstGeom prst="rect">
            <a:avLst/>
          </a:prstGeom>
          <a:noFill/>
        </p:spPr>
        <p:txBody>
          <a:bodyPr wrap="square" rtlCol="0">
            <a:spAutoFit/>
          </a:bodyPr>
          <a:lstStyle/>
          <a:p>
            <a:r>
              <a:rPr lang="fr-FR" dirty="0"/>
              <a:t>Le violet: c’est….le temps de l’attente, on se prépare pour un évènement!</a:t>
            </a:r>
          </a:p>
        </p:txBody>
      </p:sp>
      <p:sp>
        <p:nvSpPr>
          <p:cNvPr id="8" name="ZoneTexte 7">
            <a:extLst>
              <a:ext uri="{FF2B5EF4-FFF2-40B4-BE49-F238E27FC236}">
                <a16:creationId xmlns="" xmlns:a16="http://schemas.microsoft.com/office/drawing/2014/main" id="{07A62678-F90E-8A4B-8066-E29EEF93024D}"/>
              </a:ext>
            </a:extLst>
          </p:cNvPr>
          <p:cNvSpPr txBox="1"/>
          <p:nvPr/>
        </p:nvSpPr>
        <p:spPr>
          <a:xfrm>
            <a:off x="449861" y="3697865"/>
            <a:ext cx="2304256" cy="646331"/>
          </a:xfrm>
          <a:prstGeom prst="rect">
            <a:avLst/>
          </a:prstGeom>
          <a:noFill/>
        </p:spPr>
        <p:txBody>
          <a:bodyPr wrap="square" rtlCol="0">
            <a:spAutoFit/>
          </a:bodyPr>
          <a:lstStyle/>
          <a:p>
            <a:r>
              <a:rPr lang="fr-FR" dirty="0"/>
              <a:t>Le blanc c’est…. Le temps de la fête</a:t>
            </a:r>
          </a:p>
        </p:txBody>
      </p:sp>
      <p:sp>
        <p:nvSpPr>
          <p:cNvPr id="9" name="ZoneTexte 8">
            <a:extLst>
              <a:ext uri="{FF2B5EF4-FFF2-40B4-BE49-F238E27FC236}">
                <a16:creationId xmlns="" xmlns:a16="http://schemas.microsoft.com/office/drawing/2014/main" id="{9FF1C329-C5E1-DC43-BE60-4614083EE002}"/>
              </a:ext>
            </a:extLst>
          </p:cNvPr>
          <p:cNvSpPr txBox="1"/>
          <p:nvPr/>
        </p:nvSpPr>
        <p:spPr>
          <a:xfrm>
            <a:off x="1016746" y="4762769"/>
            <a:ext cx="2237420" cy="1477328"/>
          </a:xfrm>
          <a:prstGeom prst="rect">
            <a:avLst/>
          </a:prstGeom>
          <a:noFill/>
        </p:spPr>
        <p:txBody>
          <a:bodyPr wrap="square" rtlCol="0">
            <a:spAutoFit/>
          </a:bodyPr>
          <a:lstStyle/>
          <a:p>
            <a:r>
              <a:rPr lang="fr-FR" dirty="0"/>
              <a:t>Et le rouge?! ….C’est un temps particulier pour le jeudi saint, le vendredi saint et la pentecôte</a:t>
            </a:r>
          </a:p>
        </p:txBody>
      </p:sp>
      <p:pic>
        <p:nvPicPr>
          <p:cNvPr id="12" name="Espace réservé du contenu 4">
            <a:extLst>
              <a:ext uri="{FF2B5EF4-FFF2-40B4-BE49-F238E27FC236}">
                <a16:creationId xmlns="" xmlns:a16="http://schemas.microsoft.com/office/drawing/2014/main" id="{8F01746A-9804-294B-9B30-C86BAB189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420146"/>
            <a:ext cx="5080000" cy="3848100"/>
          </a:xfrm>
        </p:spPr>
      </p:pic>
    </p:spTree>
    <p:extLst>
      <p:ext uri="{BB962C8B-B14F-4D97-AF65-F5344CB8AC3E}">
        <p14:creationId xmlns:p14="http://schemas.microsoft.com/office/powerpoint/2010/main" val="1148410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allAtOnce"/>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L’Avent: c’est un chemin en 4 étapes: les 4 dimanches qui nous amènent jusqu’à Noël!</a:t>
            </a:r>
            <a:br>
              <a:rPr lang="fr-FR" sz="3200" dirty="0"/>
            </a:br>
            <a:r>
              <a:rPr lang="fr-FR" sz="2000" dirty="0"/>
              <a:t>Clique pour animer la diapo</a:t>
            </a:r>
          </a:p>
        </p:txBody>
      </p:sp>
      <p:sp>
        <p:nvSpPr>
          <p:cNvPr id="3" name="Espace réservé du contenu 2"/>
          <p:cNvSpPr>
            <a:spLocks noGrp="1"/>
          </p:cNvSpPr>
          <p:nvPr>
            <p:ph idx="1"/>
          </p:nvPr>
        </p:nvSpPr>
        <p:spPr>
          <a:xfrm>
            <a:off x="107108" y="5586779"/>
            <a:ext cx="8229600" cy="648072"/>
          </a:xfrm>
        </p:spPr>
        <p:txBody>
          <a:bodyPr/>
          <a:lstStyle/>
          <a:p>
            <a:pPr marL="0" indent="0">
              <a:buNone/>
            </a:pPr>
            <a:r>
              <a:rPr lang="fr-FR" dirty="0"/>
              <a:t>Veiller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dirty="0" smtClean="0"/>
              <a:t>5</a:t>
            </a:fld>
            <a:endParaRPr lang="fr-BE" dirty="0"/>
          </a:p>
        </p:txBody>
      </p:sp>
      <p:sp>
        <p:nvSpPr>
          <p:cNvPr id="6" name="ZoneTexte 5"/>
          <p:cNvSpPr txBox="1"/>
          <p:nvPr/>
        </p:nvSpPr>
        <p:spPr>
          <a:xfrm>
            <a:off x="1508511" y="4583022"/>
            <a:ext cx="1728192" cy="584775"/>
          </a:xfrm>
          <a:prstGeom prst="rect">
            <a:avLst/>
          </a:prstGeom>
          <a:noFill/>
        </p:spPr>
        <p:txBody>
          <a:bodyPr wrap="square" rtlCol="0">
            <a:spAutoFit/>
          </a:bodyPr>
          <a:lstStyle/>
          <a:p>
            <a:r>
              <a:rPr lang="fr-FR" sz="3200" dirty="0"/>
              <a:t>Préparer</a:t>
            </a:r>
          </a:p>
        </p:txBody>
      </p:sp>
      <p:sp>
        <p:nvSpPr>
          <p:cNvPr id="7" name="ZoneTexte 6"/>
          <p:cNvSpPr txBox="1"/>
          <p:nvPr/>
        </p:nvSpPr>
        <p:spPr>
          <a:xfrm>
            <a:off x="2123728" y="3424516"/>
            <a:ext cx="3384376" cy="584775"/>
          </a:xfrm>
          <a:prstGeom prst="rect">
            <a:avLst/>
          </a:prstGeom>
          <a:noFill/>
        </p:spPr>
        <p:txBody>
          <a:bodyPr wrap="square" rtlCol="0">
            <a:spAutoFit/>
          </a:bodyPr>
          <a:lstStyle/>
          <a:p>
            <a:r>
              <a:rPr lang="fr-FR" sz="3200" dirty="0"/>
              <a:t>Être dans la joie</a:t>
            </a:r>
          </a:p>
        </p:txBody>
      </p:sp>
      <p:sp>
        <p:nvSpPr>
          <p:cNvPr id="8" name="ZoneTexte 7"/>
          <p:cNvSpPr txBox="1"/>
          <p:nvPr/>
        </p:nvSpPr>
        <p:spPr>
          <a:xfrm>
            <a:off x="3858284" y="2176862"/>
            <a:ext cx="2952328" cy="584775"/>
          </a:xfrm>
          <a:prstGeom prst="rect">
            <a:avLst/>
          </a:prstGeom>
          <a:noFill/>
        </p:spPr>
        <p:txBody>
          <a:bodyPr wrap="square" lIns="91440" tIns="45720" rIns="91440" bIns="45720" rtlCol="0" anchor="t">
            <a:spAutoFit/>
          </a:bodyPr>
          <a:lstStyle/>
          <a:p>
            <a:r>
              <a:rPr lang="fr-FR" sz="3200" dirty="0"/>
              <a:t>Accueillir Jésus!</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465496"/>
            <a:ext cx="717124" cy="1003190"/>
          </a:xfrm>
          <a:prstGeom prst="rect">
            <a:avLst/>
          </a:prstGeom>
        </p:spPr>
      </p:pic>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0677" y="2260042"/>
            <a:ext cx="717124" cy="1003190"/>
          </a:xfrm>
          <a:prstGeom prst="rect">
            <a:avLst/>
          </a:prstGeom>
        </p:spPr>
      </p:pic>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4388844"/>
            <a:ext cx="717124" cy="1003190"/>
          </a:xfrm>
          <a:prstGeom prst="rect">
            <a:avLst/>
          </a:prstGeom>
        </p:spPr>
      </p:pic>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045" y="5586779"/>
            <a:ext cx="717124" cy="1003190"/>
          </a:xfrm>
          <a:prstGeom prst="rect">
            <a:avLst/>
          </a:prstGeom>
        </p:spPr>
      </p:pic>
      <p:sp>
        <p:nvSpPr>
          <p:cNvPr id="5" name="ZoneTexte 4">
            <a:extLst>
              <a:ext uri="{FF2B5EF4-FFF2-40B4-BE49-F238E27FC236}">
                <a16:creationId xmlns="" xmlns:a16="http://schemas.microsoft.com/office/drawing/2014/main" id="{E658735F-78AA-4435-A2EE-85E3F3820FCA}"/>
              </a:ext>
            </a:extLst>
          </p:cNvPr>
          <p:cNvSpPr txBox="1"/>
          <p:nvPr/>
        </p:nvSpPr>
        <p:spPr>
          <a:xfrm>
            <a:off x="555812" y="156882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accent6"/>
                </a:solidFill>
                <a:cs typeface="Calibri"/>
              </a:rPr>
              <a:t>Mais que se passe –t'il à Noël?</a:t>
            </a:r>
          </a:p>
        </p:txBody>
      </p:sp>
    </p:spTree>
    <p:extLst>
      <p:ext uri="{BB962C8B-B14F-4D97-AF65-F5344CB8AC3E}">
        <p14:creationId xmlns:p14="http://schemas.microsoft.com/office/powerpoint/2010/main" val="35102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out)">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1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plus(in)">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64F03A3-D3FA-694E-9721-F22F81D8E206}"/>
              </a:ext>
            </a:extLst>
          </p:cNvPr>
          <p:cNvSpPr>
            <a:spLocks noGrp="1"/>
          </p:cNvSpPr>
          <p:nvPr>
            <p:ph type="title"/>
          </p:nvPr>
        </p:nvSpPr>
        <p:spPr/>
        <p:txBody>
          <a:bodyPr>
            <a:normAutofit fontScale="90000"/>
          </a:bodyPr>
          <a:lstStyle/>
          <a:p>
            <a:r>
              <a:rPr lang="fr-FR">
                <a:solidFill>
                  <a:schemeClr val="accent6"/>
                </a:solidFill>
              </a:rPr>
              <a:t>Je te propose une petite vidéo pour que tu comprennes mieux! </a:t>
            </a:r>
            <a:endParaRPr lang="fr-FR">
              <a:solidFill>
                <a:schemeClr val="accent6"/>
              </a:solidFill>
              <a:cs typeface="Calibri"/>
            </a:endParaRPr>
          </a:p>
        </p:txBody>
      </p:sp>
      <p:sp>
        <p:nvSpPr>
          <p:cNvPr id="3" name="Espace réservé du contenu 2">
            <a:extLst>
              <a:ext uri="{FF2B5EF4-FFF2-40B4-BE49-F238E27FC236}">
                <a16:creationId xmlns="" xmlns:a16="http://schemas.microsoft.com/office/drawing/2014/main" id="{C44549CD-3389-7443-A737-69FAB98CC47B}"/>
              </a:ext>
            </a:extLst>
          </p:cNvPr>
          <p:cNvSpPr>
            <a:spLocks noGrp="1"/>
          </p:cNvSpPr>
          <p:nvPr>
            <p:ph idx="1"/>
          </p:nvPr>
        </p:nvSpPr>
        <p:spPr>
          <a:xfrm>
            <a:off x="457200" y="1600200"/>
            <a:ext cx="6526306" cy="4525963"/>
          </a:xfrm>
        </p:spPr>
        <p:txBody>
          <a:bodyPr vert="horz" lIns="91440" tIns="45720" rIns="91440" bIns="45720" rtlCol="0" anchor="t">
            <a:normAutofit fontScale="70000" lnSpcReduction="20000"/>
          </a:bodyPr>
          <a:lstStyle/>
          <a:p>
            <a:r>
              <a:rPr lang="fr-FR" sz="2400" dirty="0">
                <a:hlinkClick r:id="rId2"/>
              </a:rPr>
              <a:t>Clique ici!</a:t>
            </a:r>
            <a:endParaRPr lang="fr-FR" sz="2400" dirty="0">
              <a:cs typeface="Calibri"/>
            </a:endParaRPr>
          </a:p>
          <a:p>
            <a:pPr marL="0" indent="0">
              <a:buNone/>
            </a:pPr>
            <a:r>
              <a:rPr lang="fr-FR" sz="2800" dirty="0"/>
              <a:t>Toi aussi en ouvrant chaque jour ton calendrier tu ouvres ton cœur pour accueillir Jésus. Tu te prépares dans la joie à fêter sa naissance, c’est comme lorsque tu fêtes ton anniversaire! Tous les ans nous fêtons cet évènement!</a:t>
            </a:r>
            <a:endParaRPr lang="fr-FR" sz="2800" dirty="0">
              <a:ea typeface="+mn-lt"/>
              <a:cs typeface="+mn-lt"/>
            </a:endParaRPr>
          </a:p>
          <a:p>
            <a:pPr marL="0" indent="0">
              <a:buNone/>
            </a:pPr>
            <a:endParaRPr lang="fr-FR" sz="2800" dirty="0">
              <a:ea typeface="+mn-lt"/>
              <a:cs typeface="+mn-lt"/>
            </a:endParaRPr>
          </a:p>
          <a:p>
            <a:pPr marL="0" indent="0">
              <a:buNone/>
            </a:pPr>
            <a:r>
              <a:rPr lang="fr-FR" sz="2800" dirty="0">
                <a:ea typeface="+mn-lt"/>
                <a:cs typeface="+mn-lt"/>
              </a:rPr>
              <a:t>Va sur le site </a:t>
            </a:r>
            <a:r>
              <a:rPr lang="fr-FR" sz="2800" dirty="0">
                <a:ea typeface="+mn-lt"/>
                <a:cs typeface="+mn-lt"/>
                <a:hlinkClick r:id="rId3"/>
              </a:rPr>
              <a:t>caté37</a:t>
            </a:r>
            <a:r>
              <a:rPr lang="fr-FR" sz="2800" dirty="0">
                <a:ea typeface="+mn-lt"/>
                <a:cs typeface="+mn-lt"/>
              </a:rPr>
              <a:t> tu trouveras un calendrier à fabriquer avec des actions </a:t>
            </a:r>
            <a:r>
              <a:rPr lang="fr-FR" sz="2800" dirty="0" err="1">
                <a:ea typeface="+mn-lt"/>
                <a:cs typeface="+mn-lt"/>
              </a:rPr>
              <a:t>Laudato</a:t>
            </a:r>
            <a:r>
              <a:rPr lang="fr-FR" sz="2800" dirty="0">
                <a:ea typeface="+mn-lt"/>
                <a:cs typeface="+mn-lt"/>
              </a:rPr>
              <a:t> Si</a:t>
            </a:r>
            <a:r>
              <a:rPr lang="fr-FR" sz="2800" dirty="0" smtClean="0">
                <a:ea typeface="+mn-lt"/>
                <a:cs typeface="+mn-lt"/>
              </a:rPr>
              <a:t>.</a:t>
            </a:r>
          </a:p>
          <a:p>
            <a:pPr marL="0" indent="0">
              <a:buNone/>
            </a:pPr>
            <a:endParaRPr lang="fr-FR" dirty="0">
              <a:cs typeface="Calibri"/>
            </a:endParaRPr>
          </a:p>
          <a:p>
            <a:pPr marL="0" indent="0">
              <a:buNone/>
            </a:pPr>
            <a:r>
              <a:rPr lang="fr-FR" sz="2400" dirty="0" smtClean="0"/>
              <a:t>Également sur le site </a:t>
            </a:r>
            <a:r>
              <a:rPr lang="fr-FR" sz="2400" dirty="0">
                <a:ea typeface="+mn-lt"/>
                <a:cs typeface="+mn-lt"/>
                <a:hlinkClick r:id="rId3"/>
              </a:rPr>
              <a:t>caté37</a:t>
            </a:r>
            <a:r>
              <a:rPr lang="fr-FR" sz="2400" dirty="0" smtClean="0"/>
              <a:t>, tu trouveras le sapin de l’Avent : imprime puis décore ton sapin, ajoute </a:t>
            </a:r>
            <a:r>
              <a:rPr lang="fr-FR" sz="2400" dirty="0"/>
              <a:t>une lumière dans les triangles du sapin à chaque fois que tu auras semé de la lumière autour de </a:t>
            </a:r>
            <a:r>
              <a:rPr lang="fr-FR" sz="2400" dirty="0" smtClean="0"/>
              <a:t>toi (</a:t>
            </a:r>
            <a:r>
              <a:rPr lang="fr-FR" sz="2400" dirty="0"/>
              <a:t>joie, geste de pardon, geste de paix, amitié, partage, pensée pour les </a:t>
            </a:r>
            <a:r>
              <a:rPr lang="fr-FR" sz="2400" dirty="0" smtClean="0"/>
              <a:t>autres...)</a:t>
            </a:r>
            <a:r>
              <a:rPr lang="fr-FR" sz="2400" dirty="0"/>
              <a:t/>
            </a:r>
            <a:br>
              <a:rPr lang="fr-FR" sz="2400" dirty="0"/>
            </a:br>
            <a:r>
              <a:rPr lang="fr-FR" sz="2400" dirty="0"/>
              <a:t>A Noël, ton sapin resplendira</a:t>
            </a:r>
            <a:r>
              <a:rPr lang="fr-FR" sz="2400" dirty="0" smtClean="0"/>
              <a:t>! </a:t>
            </a:r>
            <a:endParaRPr lang="fr-FR" sz="2800" dirty="0" smtClean="0">
              <a:cs typeface="Calibri"/>
            </a:endParaRPr>
          </a:p>
          <a:p>
            <a:pPr marL="0" indent="0">
              <a:buNone/>
            </a:pPr>
            <a:endParaRPr lang="fr-FR" sz="2800" dirty="0">
              <a:cs typeface="Calibri"/>
            </a:endParaRPr>
          </a:p>
          <a:p>
            <a:pPr marL="0" indent="0">
              <a:buNone/>
            </a:pPr>
            <a:r>
              <a:rPr lang="fr-FR" sz="2400" dirty="0"/>
              <a:t>En </a:t>
            </a:r>
            <a:r>
              <a:rPr lang="fr-FR" sz="2400" dirty="0">
                <a:hlinkClick r:id="rId4"/>
              </a:rPr>
              <a:t>cliquant ici</a:t>
            </a:r>
            <a:r>
              <a:rPr lang="fr-FR" sz="2400" dirty="0"/>
              <a:t> tu trouveras un calendrier virtuel pour jouer   </a:t>
            </a:r>
            <a:endParaRPr lang="fr-FR" sz="2400" dirty="0">
              <a:cs typeface="Calibri"/>
            </a:endParaRPr>
          </a:p>
        </p:txBody>
      </p:sp>
      <p:sp>
        <p:nvSpPr>
          <p:cNvPr id="4" name="Espace réservé du numéro de diapositive 3">
            <a:extLst>
              <a:ext uri="{FF2B5EF4-FFF2-40B4-BE49-F238E27FC236}">
                <a16:creationId xmlns="" xmlns:a16="http://schemas.microsoft.com/office/drawing/2014/main" id="{0CA9EA20-37EB-214B-8AE8-2E1DB376DBF7}"/>
              </a:ext>
            </a:extLst>
          </p:cNvPr>
          <p:cNvSpPr>
            <a:spLocks noGrp="1"/>
          </p:cNvSpPr>
          <p:nvPr>
            <p:ph type="sldNum" sz="quarter" idx="12"/>
          </p:nvPr>
        </p:nvSpPr>
        <p:spPr/>
        <p:txBody>
          <a:bodyPr/>
          <a:lstStyle/>
          <a:p>
            <a:fld id="{CF4668DC-857F-487D-BFFA-8C0CA5037977}" type="slidenum">
              <a:rPr lang="fr-BE" dirty="0" smtClean="0"/>
              <a:t>6</a:t>
            </a:fld>
            <a:endParaRPr lang="fr-BE" dirty="0"/>
          </a:p>
        </p:txBody>
      </p:sp>
      <p:pic>
        <p:nvPicPr>
          <p:cNvPr id="7" name="Image 6" descr="Une image contenant extérieur, neige, petit, assis&#10;&#10;Description générée automatiquement">
            <a:extLst>
              <a:ext uri="{FF2B5EF4-FFF2-40B4-BE49-F238E27FC236}">
                <a16:creationId xmlns="" xmlns:a16="http://schemas.microsoft.com/office/drawing/2014/main" id="{4E700C97-7F37-4226-A3B0-29E639704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4523" y="2634705"/>
            <a:ext cx="1594685" cy="2386528"/>
          </a:xfrm>
          <a:prstGeom prst="rect">
            <a:avLst/>
          </a:prstGeom>
        </p:spPr>
      </p:pic>
    </p:spTree>
    <p:extLst>
      <p:ext uri="{BB962C8B-B14F-4D97-AF65-F5344CB8AC3E}">
        <p14:creationId xmlns:p14="http://schemas.microsoft.com/office/powerpoint/2010/main" val="230751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827EBE-9AD8-3D4A-8D12-A40C053DA438}"/>
              </a:ext>
            </a:extLst>
          </p:cNvPr>
          <p:cNvSpPr>
            <a:spLocks noGrp="1"/>
          </p:cNvSpPr>
          <p:nvPr>
            <p:ph type="title"/>
          </p:nvPr>
        </p:nvSpPr>
        <p:spPr>
          <a:xfrm>
            <a:off x="457200" y="274638"/>
            <a:ext cx="8229600" cy="1786210"/>
          </a:xfrm>
        </p:spPr>
        <p:txBody>
          <a:bodyPr>
            <a:normAutofit/>
          </a:bodyPr>
          <a:lstStyle/>
          <a:p>
            <a:r>
              <a:rPr lang="fr-FR" sz="2800" dirty="0">
                <a:hlinkClick r:id="rId2"/>
              </a:rPr>
              <a:t>En cliquant ici, </a:t>
            </a:r>
            <a:r>
              <a:rPr lang="fr-FR" sz="2800" dirty="0"/>
              <a:t> tu pourras découvrir avec tes parents et tes frères et sœurs plus âgés l'origine du calendrier de l'Avent.</a:t>
            </a:r>
            <a:endParaRPr lang="fr-FR" sz="2800" dirty="0">
              <a:cs typeface="Calibri"/>
            </a:endParaRPr>
          </a:p>
        </p:txBody>
      </p:sp>
      <p:sp>
        <p:nvSpPr>
          <p:cNvPr id="3" name="Espace réservé du contenu 2">
            <a:extLst>
              <a:ext uri="{FF2B5EF4-FFF2-40B4-BE49-F238E27FC236}">
                <a16:creationId xmlns="" xmlns:a16="http://schemas.microsoft.com/office/drawing/2014/main" id="{B739AC7C-1554-BB4D-A34E-FA4949CFB463}"/>
              </a:ext>
            </a:extLst>
          </p:cNvPr>
          <p:cNvSpPr>
            <a:spLocks noGrp="1"/>
          </p:cNvSpPr>
          <p:nvPr>
            <p:ph idx="1"/>
          </p:nvPr>
        </p:nvSpPr>
        <p:spPr>
          <a:xfrm>
            <a:off x="457200" y="2348880"/>
            <a:ext cx="8229600" cy="3777283"/>
          </a:xfrm>
        </p:spPr>
        <p:txBody>
          <a:bodyPr vert="horz" lIns="91440" tIns="45720" rIns="91440" bIns="45720" rtlCol="0" anchor="t">
            <a:normAutofit/>
          </a:bodyPr>
          <a:lstStyle/>
          <a:p>
            <a:pPr marL="0" indent="0">
              <a:buNone/>
            </a:pPr>
            <a:endParaRPr lang="fr-FR" sz="2800" dirty="0">
              <a:cs typeface="Calibri"/>
            </a:endParaRPr>
          </a:p>
          <a:p>
            <a:r>
              <a:rPr lang="fr-FR" sz="2800" dirty="0">
                <a:cs typeface="Calibri"/>
              </a:rPr>
              <a:t>En </a:t>
            </a:r>
            <a:r>
              <a:rPr lang="fr-FR" sz="2800" dirty="0">
                <a:cs typeface="Calibri"/>
                <a:hlinkClick r:id="rId3"/>
              </a:rPr>
              <a:t>cliquant ici</a:t>
            </a:r>
            <a:r>
              <a:rPr lang="fr-FR" sz="2800" dirty="0">
                <a:cs typeface="Calibri"/>
              </a:rPr>
              <a:t> vous pourrez tester vos connaissances tous ensemble.</a:t>
            </a:r>
          </a:p>
        </p:txBody>
      </p:sp>
      <p:sp>
        <p:nvSpPr>
          <p:cNvPr id="4" name="Espace réservé du numéro de diapositive 3">
            <a:extLst>
              <a:ext uri="{FF2B5EF4-FFF2-40B4-BE49-F238E27FC236}">
                <a16:creationId xmlns="" xmlns:a16="http://schemas.microsoft.com/office/drawing/2014/main" id="{D60CE260-BCF5-B24E-A8E8-3E8EF24081CB}"/>
              </a:ext>
            </a:extLst>
          </p:cNvPr>
          <p:cNvSpPr>
            <a:spLocks noGrp="1"/>
          </p:cNvSpPr>
          <p:nvPr>
            <p:ph type="sldNum" sz="quarter" idx="12"/>
          </p:nvPr>
        </p:nvSpPr>
        <p:spPr/>
        <p:txBody>
          <a:bodyPr/>
          <a:lstStyle/>
          <a:p>
            <a:fld id="{CF4668DC-857F-487D-BFFA-8C0CA5037977}" type="slidenum">
              <a:rPr lang="fr-BE" dirty="0" smtClean="0"/>
              <a:t>7</a:t>
            </a:fld>
            <a:endParaRPr lang="fr-BE" dirty="0"/>
          </a:p>
        </p:txBody>
      </p:sp>
      <p:pic>
        <p:nvPicPr>
          <p:cNvPr id="5" name="Image 5" descr="Une image contenant bougie, objet, table, alimentation&#10;&#10;Description générée automatiquement">
            <a:extLst>
              <a:ext uri="{FF2B5EF4-FFF2-40B4-BE49-F238E27FC236}">
                <a16:creationId xmlns="" xmlns:a16="http://schemas.microsoft.com/office/drawing/2014/main" id="{CA933BDD-F252-4887-8F25-860C0BFAD023}"/>
              </a:ext>
            </a:extLst>
          </p:cNvPr>
          <p:cNvPicPr>
            <a:picLocks noChangeAspect="1"/>
          </p:cNvPicPr>
          <p:nvPr/>
        </p:nvPicPr>
        <p:blipFill>
          <a:blip r:embed="rId4"/>
          <a:stretch>
            <a:fillRect/>
          </a:stretch>
        </p:blipFill>
        <p:spPr>
          <a:xfrm>
            <a:off x="2788024" y="3896572"/>
            <a:ext cx="3442447" cy="1736338"/>
          </a:xfrm>
          <a:prstGeom prst="rect">
            <a:avLst/>
          </a:prstGeom>
        </p:spPr>
      </p:pic>
    </p:spTree>
    <p:extLst>
      <p:ext uri="{BB962C8B-B14F-4D97-AF65-F5344CB8AC3E}">
        <p14:creationId xmlns:p14="http://schemas.microsoft.com/office/powerpoint/2010/main" val="109089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Lisons ensemble l'évangile </a:t>
            </a:r>
            <a:r>
              <a:rPr lang="fr-FR" sz="2400" b="1" dirty="0"/>
              <a:t>« Veillez, car vous ne savez pas quand vient le maître de la maison » (Mc 13, 33-37)</a:t>
            </a:r>
            <a:br>
              <a:rPr lang="fr-FR" sz="2400" b="1" dirty="0"/>
            </a:br>
            <a:r>
              <a:rPr lang="fr-FR" sz="2400" dirty="0"/>
              <a:t>c’est celui que tu pourras entendre ce 1</a:t>
            </a:r>
            <a:r>
              <a:rPr lang="fr-FR" sz="2400" baseline="30000" dirty="0"/>
              <a:t>er</a:t>
            </a:r>
            <a:r>
              <a:rPr lang="fr-FR" sz="2400" dirty="0"/>
              <a:t> dimanche de l’Avent </a:t>
            </a:r>
          </a:p>
        </p:txBody>
      </p:sp>
      <p:sp>
        <p:nvSpPr>
          <p:cNvPr id="3" name="Espace réservé du contenu 2"/>
          <p:cNvSpPr>
            <a:spLocks noGrp="1"/>
          </p:cNvSpPr>
          <p:nvPr>
            <p:ph idx="1"/>
          </p:nvPr>
        </p:nvSpPr>
        <p:spPr/>
        <p:txBody>
          <a:bodyPr>
            <a:normAutofit fontScale="25000" lnSpcReduction="20000"/>
          </a:bodyPr>
          <a:lstStyle/>
          <a:p>
            <a:pPr marL="0" indent="0" algn="ctr">
              <a:buNone/>
            </a:pPr>
            <a:r>
              <a:rPr lang="fr-FR" sz="7400" dirty="0"/>
              <a:t>En ce temps-là,</a:t>
            </a:r>
            <a:br>
              <a:rPr lang="fr-FR" sz="7400" dirty="0"/>
            </a:br>
            <a:r>
              <a:rPr lang="fr-FR" sz="7400" dirty="0"/>
              <a:t>Jésus disait à ses disciples :</a:t>
            </a:r>
            <a:br>
              <a:rPr lang="fr-FR" sz="7400" dirty="0"/>
            </a:br>
            <a:r>
              <a:rPr lang="fr-FR" sz="7400" dirty="0"/>
              <a:t>« Prenez garde, restez éveillés :</a:t>
            </a:r>
            <a:br>
              <a:rPr lang="fr-FR" sz="7400" dirty="0"/>
            </a:br>
            <a:r>
              <a:rPr lang="fr-FR" sz="7400" dirty="0"/>
              <a:t>car vous ne savez pas</a:t>
            </a:r>
            <a:br>
              <a:rPr lang="fr-FR" sz="7400" dirty="0"/>
            </a:br>
            <a:r>
              <a:rPr lang="fr-FR" sz="7400" dirty="0"/>
              <a:t>quand ce sera le moment.</a:t>
            </a:r>
            <a:br>
              <a:rPr lang="fr-FR" sz="7400" dirty="0"/>
            </a:br>
            <a:r>
              <a:rPr lang="fr-FR" sz="7400" dirty="0"/>
              <a:t>C’est comme un homme parti en voyage :</a:t>
            </a:r>
            <a:br>
              <a:rPr lang="fr-FR" sz="7400" dirty="0"/>
            </a:br>
            <a:r>
              <a:rPr lang="fr-FR" sz="7400" dirty="0"/>
              <a:t>en quittant sa maison,</a:t>
            </a:r>
            <a:br>
              <a:rPr lang="fr-FR" sz="7400" dirty="0"/>
            </a:br>
            <a:r>
              <a:rPr lang="fr-FR" sz="7400" dirty="0"/>
              <a:t>il a donné tout pouvoir à ses serviteurs,</a:t>
            </a:r>
            <a:br>
              <a:rPr lang="fr-FR" sz="7400" dirty="0"/>
            </a:br>
            <a:r>
              <a:rPr lang="fr-FR" sz="7400" dirty="0"/>
              <a:t>fixé à chacun son travail,</a:t>
            </a:r>
            <a:br>
              <a:rPr lang="fr-FR" sz="7400" dirty="0"/>
            </a:br>
            <a:r>
              <a:rPr lang="fr-FR" sz="7400" dirty="0"/>
              <a:t>et demandé au portier de veiller.</a:t>
            </a:r>
            <a:br>
              <a:rPr lang="fr-FR" sz="7400" dirty="0"/>
            </a:br>
            <a:r>
              <a:rPr lang="fr-FR" sz="7400" dirty="0"/>
              <a:t>Veillez donc,</a:t>
            </a:r>
            <a:br>
              <a:rPr lang="fr-FR" sz="7400" dirty="0"/>
            </a:br>
            <a:r>
              <a:rPr lang="fr-FR" sz="7400" dirty="0"/>
              <a:t>car vous ne savez pas</a:t>
            </a:r>
            <a:br>
              <a:rPr lang="fr-FR" sz="7400" dirty="0"/>
            </a:br>
            <a:r>
              <a:rPr lang="fr-FR" sz="7400" dirty="0"/>
              <a:t>quand vient le maître de la maison,</a:t>
            </a:r>
            <a:br>
              <a:rPr lang="fr-FR" sz="7400" dirty="0"/>
            </a:br>
            <a:r>
              <a:rPr lang="fr-FR" sz="7400" dirty="0"/>
              <a:t>le soir ou à minuit,</a:t>
            </a:r>
            <a:br>
              <a:rPr lang="fr-FR" sz="7400" dirty="0"/>
            </a:br>
            <a:r>
              <a:rPr lang="fr-FR" sz="7400" dirty="0"/>
              <a:t>au chant du coq ou le matin ;</a:t>
            </a:r>
            <a:br>
              <a:rPr lang="fr-FR" sz="7400" dirty="0"/>
            </a:br>
            <a:r>
              <a:rPr lang="fr-FR" sz="7400" dirty="0"/>
              <a:t>s’il arrive à l’improviste,</a:t>
            </a:r>
            <a:br>
              <a:rPr lang="fr-FR" sz="7400" dirty="0"/>
            </a:br>
            <a:r>
              <a:rPr lang="fr-FR" sz="7400" dirty="0"/>
              <a:t>il ne faudrait pas qu’il vous trouve endormis.</a:t>
            </a:r>
            <a:br>
              <a:rPr lang="fr-FR" sz="7400" dirty="0"/>
            </a:br>
            <a:r>
              <a:rPr lang="fr-FR" sz="7400" dirty="0"/>
              <a:t>Ce que je vous dis là, je le dis à tous :</a:t>
            </a:r>
            <a:br>
              <a:rPr lang="fr-FR" sz="7400" dirty="0"/>
            </a:br>
            <a:r>
              <a:rPr lang="fr-FR" sz="7400" dirty="0"/>
              <a:t>Veillez ! »</a:t>
            </a:r>
          </a:p>
          <a:p>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dirty="0" smtClean="0"/>
              <a:t>8</a:t>
            </a:fld>
            <a:endParaRPr lang="fr-BE" dirty="0"/>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91680" y="1484784"/>
            <a:ext cx="487363" cy="487363"/>
          </a:xfrm>
          <a:prstGeom prst="rect">
            <a:avLst/>
          </a:prstGeom>
        </p:spPr>
      </p:pic>
      <p:sp>
        <p:nvSpPr>
          <p:cNvPr id="6" name="ZoneTexte 5"/>
          <p:cNvSpPr txBox="1"/>
          <p:nvPr/>
        </p:nvSpPr>
        <p:spPr>
          <a:xfrm>
            <a:off x="736659" y="1484784"/>
            <a:ext cx="936104" cy="369332"/>
          </a:xfrm>
          <a:prstGeom prst="rect">
            <a:avLst/>
          </a:prstGeom>
          <a:noFill/>
        </p:spPr>
        <p:txBody>
          <a:bodyPr wrap="square" rtlCol="0">
            <a:spAutoFit/>
          </a:bodyPr>
          <a:lstStyle/>
          <a:p>
            <a:r>
              <a:rPr lang="fr-FR" sz="900" dirty="0" smtClean="0">
                <a:solidFill>
                  <a:schemeClr val="accent6">
                    <a:lumMod val="75000"/>
                  </a:schemeClr>
                </a:solidFill>
              </a:rPr>
              <a:t>Clique ici pour écouter</a:t>
            </a:r>
            <a:endParaRPr lang="fr-FR" sz="900" dirty="0">
              <a:solidFill>
                <a:schemeClr val="accent6">
                  <a:lumMod val="75000"/>
                </a:schemeClr>
              </a:solidFill>
            </a:endParaRPr>
          </a:p>
        </p:txBody>
      </p:sp>
    </p:spTree>
    <p:extLst>
      <p:ext uri="{BB962C8B-B14F-4D97-AF65-F5344CB8AC3E}">
        <p14:creationId xmlns:p14="http://schemas.microsoft.com/office/powerpoint/2010/main" val="1017121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2AC4F-FFC7-4857-BC6F-A28D07090F13}"/>
              </a:ext>
            </a:extLst>
          </p:cNvPr>
          <p:cNvSpPr>
            <a:spLocks noGrp="1"/>
          </p:cNvSpPr>
          <p:nvPr>
            <p:ph type="title"/>
          </p:nvPr>
        </p:nvSpPr>
        <p:spPr/>
        <p:txBody>
          <a:bodyPr>
            <a:normAutofit fontScale="90000"/>
          </a:bodyPr>
          <a:lstStyle/>
          <a:p>
            <a:r>
              <a:rPr lang="fr-FR" sz="3600" dirty="0">
                <a:solidFill>
                  <a:schemeClr val="accent6"/>
                </a:solidFill>
                <a:cs typeface="Calibri"/>
              </a:rPr>
              <a:t>Le petit mot de la catéchiste</a:t>
            </a:r>
            <a:r>
              <a:rPr lang="fr-FR" dirty="0">
                <a:cs typeface="Calibri"/>
              </a:rPr>
              <a:t/>
            </a:r>
            <a:br>
              <a:rPr lang="fr-FR" dirty="0">
                <a:cs typeface="Calibri"/>
              </a:rPr>
            </a:br>
            <a:endParaRPr lang="fr-FR" dirty="0"/>
          </a:p>
        </p:txBody>
      </p:sp>
      <p:sp>
        <p:nvSpPr>
          <p:cNvPr id="3" name="Slide Number Placeholder 2">
            <a:extLst>
              <a:ext uri="{FF2B5EF4-FFF2-40B4-BE49-F238E27FC236}">
                <a16:creationId xmlns="" xmlns:a16="http://schemas.microsoft.com/office/drawing/2014/main" id="{C18AF9D4-8FAB-45FA-8340-028B329F56A8}"/>
              </a:ext>
            </a:extLst>
          </p:cNvPr>
          <p:cNvSpPr>
            <a:spLocks noGrp="1"/>
          </p:cNvSpPr>
          <p:nvPr>
            <p:ph type="sldNum" sz="quarter" idx="12"/>
          </p:nvPr>
        </p:nvSpPr>
        <p:spPr/>
        <p:txBody>
          <a:bodyPr/>
          <a:lstStyle/>
          <a:p>
            <a:fld id="{CF4668DC-857F-487D-BFFA-8C0CA5037977}" type="slidenum">
              <a:rPr lang="fr-BE" dirty="0" smtClean="0"/>
              <a:t>9</a:t>
            </a:fld>
            <a:endParaRPr lang="fr-BE" dirty="0"/>
          </a:p>
        </p:txBody>
      </p:sp>
      <p:sp>
        <p:nvSpPr>
          <p:cNvPr id="4" name="ZoneTexte 3">
            <a:extLst>
              <a:ext uri="{FF2B5EF4-FFF2-40B4-BE49-F238E27FC236}">
                <a16:creationId xmlns="" xmlns:a16="http://schemas.microsoft.com/office/drawing/2014/main" id="{01804361-6ECF-41C1-86ED-C07084E3F540}"/>
              </a:ext>
            </a:extLst>
          </p:cNvPr>
          <p:cNvSpPr txBox="1"/>
          <p:nvPr/>
        </p:nvSpPr>
        <p:spPr>
          <a:xfrm>
            <a:off x="161365" y="1057835"/>
            <a:ext cx="884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t> </a:t>
            </a:r>
            <a:endParaRPr lang="fr-FR" dirty="0">
              <a:solidFill>
                <a:schemeClr val="accent6"/>
              </a:solidFill>
              <a:cs typeface="Calibri"/>
            </a:endParaRPr>
          </a:p>
        </p:txBody>
      </p:sp>
      <p:sp>
        <p:nvSpPr>
          <p:cNvPr id="5" name="ZoneTexte 4">
            <a:extLst>
              <a:ext uri="{FF2B5EF4-FFF2-40B4-BE49-F238E27FC236}">
                <a16:creationId xmlns="" xmlns:a16="http://schemas.microsoft.com/office/drawing/2014/main" id="{AF7F6A58-826F-4BA2-9B9B-CE22530A2A20}"/>
              </a:ext>
            </a:extLst>
          </p:cNvPr>
          <p:cNvSpPr txBox="1"/>
          <p:nvPr/>
        </p:nvSpPr>
        <p:spPr>
          <a:xfrm>
            <a:off x="385483" y="797859"/>
            <a:ext cx="8050305"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dirty="0"/>
              <a:t>Jésus</a:t>
            </a:r>
            <a:r>
              <a:rPr lang="fr-FR" dirty="0">
                <a:ea typeface="+mn-lt"/>
                <a:cs typeface="+mn-lt"/>
              </a:rPr>
              <a:t> est comme un chef de famille parti en voyage. Il a laissé ses serviteurs – c’est-à-dire nous, ses enfants  – en charge de ses affaires ; chacun de nous a sa propre tâche. </a:t>
            </a:r>
            <a:r>
              <a:rPr lang="fr-FR" dirty="0">
                <a:solidFill>
                  <a:schemeClr val="accent6"/>
                </a:solidFill>
                <a:ea typeface="+mn-lt"/>
                <a:cs typeface="+mn-lt"/>
              </a:rPr>
              <a:t>Quelle est ma tâche, mon rôle dans ce monde ?</a:t>
            </a:r>
            <a:r>
              <a:rPr lang="fr-FR" dirty="0">
                <a:ea typeface="+mn-lt"/>
                <a:cs typeface="+mn-lt"/>
              </a:rPr>
              <a:t> « Restez éveillés : car vous ne savez pas… ». </a:t>
            </a:r>
            <a:r>
              <a:rPr lang="fr-FR" dirty="0">
                <a:solidFill>
                  <a:schemeClr val="accent6"/>
                </a:solidFill>
                <a:ea typeface="+mn-lt"/>
                <a:cs typeface="+mn-lt"/>
              </a:rPr>
              <a:t>Comment pouvons-nous « rester éveillés »</a:t>
            </a:r>
            <a:r>
              <a:rPr lang="fr-FR" dirty="0">
                <a:ea typeface="+mn-lt"/>
                <a:cs typeface="+mn-lt"/>
              </a:rPr>
              <a:t> ? </a:t>
            </a:r>
          </a:p>
          <a:p>
            <a:r>
              <a:rPr lang="fr-FR" dirty="0">
                <a:ea typeface="+mn-lt"/>
                <a:cs typeface="+mn-lt"/>
              </a:rPr>
              <a:t>Très simplement.....</a:t>
            </a:r>
          </a:p>
          <a:p>
            <a:pPr marL="285750" indent="-285750">
              <a:buFont typeface="Arial"/>
              <a:buChar char="•"/>
            </a:pPr>
            <a:r>
              <a:rPr lang="fr-FR" dirty="0">
                <a:ea typeface="+mn-lt"/>
                <a:cs typeface="+mn-lt"/>
              </a:rPr>
              <a:t>Restons en contact avec ceux qui nous entourent, et faisons de notre mieux pour vivre d’amour, de gentillesse, de pardon et d’honnêteté, au jour le jour. Lorsque tu vas à l'école, ou que tu es chez toi sans tes parents, tu penses à ce qu'ils t'ont appris et aux règles qu'ils te donnent pour vivre avec les autres. Tu n'as pas besoin qu'ils soient là pour savoir ce que tu as le droit de faire ou ne pas faire; tu </a:t>
            </a:r>
            <a:r>
              <a:rPr lang="fr-FR">
                <a:ea typeface="+mn-lt"/>
                <a:cs typeface="+mn-lt"/>
              </a:rPr>
              <a:t>sais qu'ils t'aiment et pensent à toi. Pour Jésus c'est pareil, il nous a donné des </a:t>
            </a:r>
            <a:r>
              <a:rPr lang="fr-FR" dirty="0">
                <a:ea typeface="+mn-lt"/>
                <a:cs typeface="+mn-lt"/>
              </a:rPr>
              <a:t>"règles" pour vivre et respecter notre monde: il n'est plus là physiquement mais il </a:t>
            </a:r>
            <a:r>
              <a:rPr lang="fr-FR">
                <a:ea typeface="+mn-lt"/>
                <a:cs typeface="+mn-lt"/>
              </a:rPr>
              <a:t>est là dans les paroles qu'il a laissées et que tu peux retrouver dans les évangiles. Il est présent dans nos cœurs et nous nous unissons à lui dans la prière.</a:t>
            </a:r>
          </a:p>
          <a:p>
            <a:pPr marL="285750" indent="-285750">
              <a:buFont typeface="Arial"/>
              <a:buChar char="•"/>
            </a:pPr>
            <a:endParaRPr lang="fr-FR" dirty="0">
              <a:ea typeface="+mn-lt"/>
              <a:cs typeface="+mn-lt"/>
            </a:endParaRPr>
          </a:p>
          <a:p>
            <a:r>
              <a:rPr lang="fr-FR" dirty="0">
                <a:ea typeface="+mn-lt"/>
                <a:cs typeface="+mn-lt"/>
              </a:rPr>
              <a:t>       L’Avent commence aujourd’hui. Nous passons ce temps à nous préparer à la venue du Christ dans notre monde. Il est déjà là, bien sûr, mais il attend que nous </a:t>
            </a:r>
            <a:r>
              <a:rPr lang="fr-FR">
                <a:ea typeface="+mn-lt"/>
                <a:cs typeface="+mn-lt"/>
              </a:rPr>
              <a:t>soyons prêts à l'accueillir. </a:t>
            </a:r>
            <a:r>
              <a:rPr lang="fr-FR">
                <a:solidFill>
                  <a:schemeClr val="accent6"/>
                </a:solidFill>
                <a:ea typeface="+mn-lt"/>
                <a:cs typeface="+mn-lt"/>
              </a:rPr>
              <a:t>Rester éveillé </a:t>
            </a:r>
            <a:r>
              <a:rPr lang="fr-FR">
                <a:ea typeface="+mn-lt"/>
                <a:cs typeface="+mn-lt"/>
              </a:rPr>
              <a:t>cela ne veut pas dire ne pas dormir: bien sûr que le sommeil est important! Mais cela veut dire: être toujours attentifs à notre façon de vivre, nous </a:t>
            </a:r>
            <a:r>
              <a:rPr lang="fr-FR" dirty="0">
                <a:ea typeface="+mn-lt"/>
                <a:cs typeface="+mn-lt"/>
              </a:rPr>
              <a:t>sommes des témoins de sa présence. </a:t>
            </a:r>
            <a:endParaRPr lang="fr-FR">
              <a:cs typeface="Calibri"/>
            </a:endParaRPr>
          </a:p>
          <a:p>
            <a:endParaRPr lang="fr-FR" dirty="0">
              <a:cs typeface="Calibri"/>
            </a:endParaRPr>
          </a:p>
        </p:txBody>
      </p:sp>
      <p:pic>
        <p:nvPicPr>
          <p:cNvPr id="6"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9592" y="285013"/>
            <a:ext cx="487363" cy="487363"/>
          </a:xfrm>
          <a:prstGeom prst="rect">
            <a:avLst/>
          </a:prstGeom>
        </p:spPr>
      </p:pic>
    </p:spTree>
    <p:extLst>
      <p:ext uri="{BB962C8B-B14F-4D97-AF65-F5344CB8AC3E}">
        <p14:creationId xmlns:p14="http://schemas.microsoft.com/office/powerpoint/2010/main" val="4058967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12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422</Words>
  <Application>Microsoft Office PowerPoint</Application>
  <PresentationFormat>Affichage à l'écran (4:3)</PresentationFormat>
  <Paragraphs>100</Paragraphs>
  <Slides>12</Slides>
  <Notes>1</Notes>
  <HiddenSlides>0</HiddenSlides>
  <MMClips>2</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Confinement 2, épisode 4   1er dimanche de l'Avent 2020</vt:lpstr>
      <vt:lpstr>Veillez, soyez prêts</vt:lpstr>
      <vt:lpstr>Alors dis moi, pour toi  l’Avent c’est…. Regarde les mots apparaître en cliquant sur ta souris</vt:lpstr>
      <vt:lpstr>Le petit mot de la catéchiste: L’Avent : le début d’une nouvelle année liturgique Tu reconnais le calendrier de l’année et ses couleurs? Clique avec ta souris</vt:lpstr>
      <vt:lpstr>L’Avent: c’est un chemin en 4 étapes: les 4 dimanches qui nous amènent jusqu’à Noël! Clique pour animer la diapo</vt:lpstr>
      <vt:lpstr>Je te propose une petite vidéo pour que tu comprennes mieux! </vt:lpstr>
      <vt:lpstr>En cliquant ici,  tu pourras découvrir avec tes parents et tes frères et sœurs plus âgés l'origine du calendrier de l'Avent.</vt:lpstr>
      <vt:lpstr>Lisons ensemble l'évangile « Veillez, car vous ne savez pas quand vient le maître de la maison » (Mc 13, 33-37) c’est celui que tu pourras entendre ce 1er dimanche de l’Avent </vt:lpstr>
      <vt:lpstr>Le petit mot de la catéchiste </vt:lpstr>
      <vt:lpstr>Voici une idée de bricolage à réaliser avec tes parents pour penser à veiller: 1-Prends un verre ou un petit pot de verre dans lequel tu pourras placer un lumignon. 2-Prends un papier calque ou une feuille blanche fine (papier cuisson).  Le couper aux dimensions du verre. Ecris le mot Veillez! Puis décore autour du mot! 3-Pendant la période de l'avent, tu pourras allumer, le matin, la bougie et demander à L'Esprit Saint de t'accompagner dans ta journée en t'aidant à poser des gestes d'amour autour de toi. Le soir, tu peux rallumer la bougie et remercier pour ce que tu auras reçu et donné.  </vt:lpstr>
      <vt:lpstr>Présentation PowerPoint</vt:lpstr>
      <vt:lpstr>En ce temps de l'Avent, nous nous préparons à changer notre cœur, profitons-en pour changer quelques petites habitudes puisque nous sommes dans une année d'écologie.  Jésus nous invite à être veilleurs avec Laudato Si comme dans l'évangile, il t'aide à prendre soin des autres et de ta planète!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AVENT 2020</dc:title>
  <dc:creator>Audrey Clément</dc:creator>
  <cp:lastModifiedBy>Utilisateur</cp:lastModifiedBy>
  <cp:revision>562</cp:revision>
  <cp:lastPrinted>2020-11-24T13:03:02Z</cp:lastPrinted>
  <dcterms:created xsi:type="dcterms:W3CDTF">2020-11-16T20:49:37Z</dcterms:created>
  <dcterms:modified xsi:type="dcterms:W3CDTF">2020-11-24T13:26:22Z</dcterms:modified>
</cp:coreProperties>
</file>