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320" r:id="rId2"/>
    <p:sldId id="257" r:id="rId3"/>
    <p:sldId id="258" r:id="rId4"/>
    <p:sldId id="259" r:id="rId5"/>
    <p:sldId id="290" r:id="rId6"/>
    <p:sldId id="261" r:id="rId7"/>
    <p:sldId id="260" r:id="rId8"/>
    <p:sldId id="305" r:id="rId9"/>
    <p:sldId id="306" r:id="rId10"/>
    <p:sldId id="262" r:id="rId11"/>
    <p:sldId id="313" r:id="rId12"/>
    <p:sldId id="321" r:id="rId13"/>
    <p:sldId id="322" r:id="rId14"/>
    <p:sldId id="276" r:id="rId15"/>
    <p:sldId id="267" r:id="rId16"/>
    <p:sldId id="310" r:id="rId17"/>
    <p:sldId id="298" r:id="rId18"/>
    <p:sldId id="269" r:id="rId19"/>
    <p:sldId id="270" r:id="rId20"/>
    <p:sldId id="271" r:id="rId21"/>
    <p:sldId id="272" r:id="rId22"/>
    <p:sldId id="273" r:id="rId23"/>
    <p:sldId id="274" r:id="rId24"/>
    <p:sldId id="275" r:id="rId25"/>
    <p:sldId id="309" r:id="rId26"/>
    <p:sldId id="300" r:id="rId27"/>
    <p:sldId id="289" r:id="rId28"/>
    <p:sldId id="293" r:id="rId29"/>
    <p:sldId id="294" r:id="rId30"/>
    <p:sldId id="295" r:id="rId31"/>
    <p:sldId id="296" r:id="rId32"/>
    <p:sldId id="297" r:id="rId33"/>
    <p:sldId id="301" r:id="rId34"/>
    <p:sldId id="311" r:id="rId35"/>
    <p:sldId id="278" r:id="rId36"/>
    <p:sldId id="292" r:id="rId37"/>
    <p:sldId id="319" r:id="rId38"/>
    <p:sldId id="315" r:id="rId39"/>
    <p:sldId id="323" r:id="rId40"/>
    <p:sldId id="317" r:id="rId41"/>
    <p:sldId id="318" r:id="rId42"/>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24" autoAdjust="0"/>
  </p:normalViewPr>
  <p:slideViewPr>
    <p:cSldViewPr>
      <p:cViewPr>
        <p:scale>
          <a:sx n="80" d="100"/>
          <a:sy n="80" d="100"/>
        </p:scale>
        <p:origin x="-413" y="706"/>
      </p:cViewPr>
      <p:guideLst>
        <p:guide orient="horz" pos="2160"/>
        <p:guide pos="292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DB1B9A21-057B-4DF1-ACCD-4B08DB817AD2}" type="datetimeFigureOut">
              <a:rPr lang="fr-FR" smtClean="0"/>
              <a:t>15/10/2020</a:t>
            </a:fld>
            <a:endParaRPr lang="fr-FR"/>
          </a:p>
        </p:txBody>
      </p:sp>
      <p:sp>
        <p:nvSpPr>
          <p:cNvPr id="4" name="Espace réservé du pied de page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687565B2-F8F8-4AE3-AF46-4CCE6A71A644}" type="slidenum">
              <a:rPr lang="fr-FR" smtClean="0"/>
              <a:t>‹N°›</a:t>
            </a:fld>
            <a:endParaRPr lang="fr-FR"/>
          </a:p>
        </p:txBody>
      </p:sp>
    </p:spTree>
    <p:extLst>
      <p:ext uri="{BB962C8B-B14F-4D97-AF65-F5344CB8AC3E}">
        <p14:creationId xmlns:p14="http://schemas.microsoft.com/office/powerpoint/2010/main" val="4010220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BDC15E5B-0A42-4725-9F65-45CEC9A59DE5}" type="datetimeFigureOut">
              <a:rPr lang="fr-FR" smtClean="0"/>
              <a:pPr/>
              <a:t>15/10/2020</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F7747ADA-3744-4548-A6BD-70F6B2D66DCB}" type="slidenum">
              <a:rPr lang="fr-FR" smtClean="0"/>
              <a:pPr/>
              <a:t>‹N°›</a:t>
            </a:fld>
            <a:endParaRPr lang="fr-FR"/>
          </a:p>
        </p:txBody>
      </p:sp>
    </p:spTree>
    <p:extLst>
      <p:ext uri="{BB962C8B-B14F-4D97-AF65-F5344CB8AC3E}">
        <p14:creationId xmlns:p14="http://schemas.microsoft.com/office/powerpoint/2010/main" val="4080991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7747ADA-3744-4548-A6BD-70F6B2D66DCB}" type="slidenum">
              <a:rPr lang="fr-FR" smtClean="0"/>
              <a:pPr/>
              <a:t>14</a:t>
            </a:fld>
            <a:endParaRPr lang="fr-FR"/>
          </a:p>
        </p:txBody>
      </p:sp>
    </p:spTree>
    <p:extLst>
      <p:ext uri="{BB962C8B-B14F-4D97-AF65-F5344CB8AC3E}">
        <p14:creationId xmlns:p14="http://schemas.microsoft.com/office/powerpoint/2010/main" val="423025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7747ADA-3744-4548-A6BD-70F6B2D66DCB}" type="slidenum">
              <a:rPr lang="fr-FR" smtClean="0"/>
              <a:pPr/>
              <a:t>35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3DAEAFD8-8A8D-4E3D-84E5-36A66CF93DDA}" type="datetime1">
              <a:rPr lang="fr-FR" smtClean="0"/>
              <a:t>15/10/2020</a:t>
            </a:fld>
            <a:endParaRPr lang="fr-BE"/>
          </a:p>
        </p:txBody>
      </p:sp>
      <p:sp>
        <p:nvSpPr>
          <p:cNvPr id="17" name="Espace réservé du pied de page 16"/>
          <p:cNvSpPr>
            <a:spLocks noGrp="1"/>
          </p:cNvSpPr>
          <p:nvPr>
            <p:ph type="ftr" sz="quarter" idx="11"/>
          </p:nvPr>
        </p:nvSpPr>
        <p:spPr/>
        <p:txBody>
          <a:bodyPr/>
          <a:lstStyle/>
          <a:p>
            <a:endParaRPr lang="fr-BE"/>
          </a:p>
        </p:txBody>
      </p:sp>
      <p:sp>
        <p:nvSpPr>
          <p:cNvPr id="29" name="Espace réservé du numéro de diapositive 28"/>
          <p:cNvSpPr>
            <a:spLocks noGrp="1"/>
          </p:cNvSpPr>
          <p:nvPr>
            <p:ph type="sldNum" sz="quarter" idx="12"/>
          </p:nvPr>
        </p:nvSpPr>
        <p:spPr/>
        <p:txBody>
          <a:bodyPr/>
          <a:lstStyle/>
          <a:p>
            <a:fld id="{CF4668DC-857F-487D-BFFA-8C0CA5037977}" type="slidenum">
              <a:rPr lang="fr-BE" smtClean="0"/>
              <a:pPr/>
              <a:t>‹N°›</a:t>
            </a:fld>
            <a:endParaRPr lang="fr-BE"/>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605FCD7F-BBA8-40F4-B96C-3BE98FBFDF16}" type="datetime1">
              <a:rPr lang="fr-FR" smtClean="0"/>
              <a:t>15/10/2020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2FF718DC-0653-44CD-AEAA-9C1D055BFF67}" type="datetime1">
              <a:rPr lang="fr-FR" smtClean="0"/>
              <a:t>15/10/2020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7A3115D5-9FAC-4341-BF45-6987385FA93A}" type="datetime1">
              <a:rPr lang="fr-FR" smtClean="0"/>
              <a:t>15/10/2020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83E349DB-EEB9-4275-A781-51EBC4774ABB}" type="datetime1">
              <a:rPr lang="fr-FR" smtClean="0"/>
              <a:t>15/10/2020</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7924800" y="6416675"/>
            <a:ext cx="762000" cy="365125"/>
          </a:xfrm>
        </p:spPr>
        <p:txBody>
          <a:bodyPr/>
          <a:lstStyle/>
          <a:p>
            <a:fld id="{CF4668DC-857F-487D-BFFA-8C0CA5037977}" type="slidenum">
              <a:rPr lang="fr-BE" smtClean="0"/>
              <a:pPr/>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6A0A695C-FC63-4DF4-8396-DEF6C7272827}" type="datetime1">
              <a:rPr lang="fr-FR" smtClean="0"/>
              <a:t>15/10/2020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5052A1F9-553D-443A-A4EE-13C4D19EC02D}" type="datetime1">
              <a:rPr lang="fr-FR" smtClean="0"/>
              <a:t>15/10/2020</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EDDD2638-B439-489B-A95C-BD4807AFCD8C}" type="datetime1">
              <a:rPr lang="fr-FR" smtClean="0"/>
              <a:t>15/10/2020</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EC8EB15-78C8-4816-8E4F-E2AA801624C3}" type="datetime1">
              <a:rPr lang="fr-FR" smtClean="0"/>
              <a:t>15/10/2020</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F5D6270-48FD-4675-BFD4-9A8D2CC2BD7E}" type="datetime1">
              <a:rPr lang="fr-FR" smtClean="0"/>
              <a:t>15/10/2020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444F5DF2-BB68-473A-9919-B24220870BC4}" type="datetime1">
              <a:rPr lang="fr-FR" smtClean="0"/>
              <a:t>15/10/2020</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16F8A0E-5CBE-481E-8BA9-B3F91D752D1B}" type="datetime1">
              <a:rPr lang="fr-FR" smtClean="0"/>
              <a:t>15/10/2020</a:t>
            </a:fld>
            <a:endParaRPr lang="fr-BE"/>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BE"/>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F4668DC-857F-487D-BFFA-8C0CA5037977}" type="slidenum">
              <a:rPr lang="fr-BE" smtClean="0"/>
              <a:pPr/>
              <a:t>‹N°›</a:t>
            </a:fld>
            <a:endParaRPr lang="fr-BE"/>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2030" y="116632"/>
            <a:ext cx="4438002" cy="3083768"/>
          </a:xfrm>
        </p:spPr>
        <p:txBody>
          <a:bodyPr>
            <a:normAutofit/>
          </a:bodyPr>
          <a:lstStyle/>
          <a:p>
            <a:r>
              <a:rPr lang="fr-FR" dirty="0"/>
              <a:t>La Pentecôte</a:t>
            </a:r>
            <a:br>
              <a:rPr lang="fr-FR" dirty="0"/>
            </a:br>
            <a:r>
              <a:rPr lang="fr-FR" dirty="0"/>
              <a:t>Le souffle de l’Esprit</a:t>
            </a:r>
          </a:p>
        </p:txBody>
      </p:sp>
      <p:sp>
        <p:nvSpPr>
          <p:cNvPr id="3" name="Sous-titre 2"/>
          <p:cNvSpPr>
            <a:spLocks noGrp="1"/>
          </p:cNvSpPr>
          <p:nvPr>
            <p:ph type="subTitle" idx="1"/>
          </p:nvPr>
        </p:nvSpPr>
        <p:spPr/>
        <p:txBody>
          <a:bodyPr/>
          <a:lstStyle/>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0"/>
            <a:ext cx="3960440" cy="6713246"/>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1</a:t>
            </a:fld>
            <a:endParaRPr lang="fr-BE"/>
          </a:p>
        </p:txBody>
      </p:sp>
    </p:spTree>
    <p:extLst>
      <p:ext uri="{BB962C8B-B14F-4D97-AF65-F5344CB8AC3E}">
        <p14:creationId xmlns:p14="http://schemas.microsoft.com/office/powerpoint/2010/main" val="3951314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260648"/>
            <a:ext cx="8229600" cy="2592288"/>
          </a:xfrm>
        </p:spPr>
        <p:txBody>
          <a:bodyPr>
            <a:normAutofit fontScale="70000" lnSpcReduction="20000"/>
          </a:bodyPr>
          <a:lstStyle/>
          <a:p>
            <a:pPr marL="0" indent="0" algn="just">
              <a:lnSpc>
                <a:spcPct val="115000"/>
              </a:lnSpc>
              <a:spcAft>
                <a:spcPts val="1000"/>
              </a:spcAft>
              <a:buNone/>
            </a:pPr>
            <a:r>
              <a:rPr lang="fr-FR" sz="3100" b="1" dirty="0" smtClean="0">
                <a:ea typeface="Calibri"/>
                <a:cs typeface="Times New Roman"/>
              </a:rPr>
              <a:t>Qui est </a:t>
            </a:r>
            <a:r>
              <a:rPr lang="fr-FR" b="1" dirty="0">
                <a:ea typeface="Calibri"/>
                <a:cs typeface="Times New Roman"/>
              </a:rPr>
              <a:t> </a:t>
            </a:r>
            <a:r>
              <a:rPr lang="fr-FR" sz="3100" b="1" dirty="0">
                <a:ea typeface="Calibri"/>
                <a:cs typeface="Times New Roman"/>
              </a:rPr>
              <a:t>L’Esprit </a:t>
            </a:r>
            <a:r>
              <a:rPr lang="fr-FR" sz="3100" b="1" dirty="0" smtClean="0">
                <a:ea typeface="Calibri"/>
                <a:cs typeface="Times New Roman"/>
              </a:rPr>
              <a:t>Saint ? </a:t>
            </a:r>
          </a:p>
          <a:p>
            <a:pPr marL="400050" lvl="1" indent="0" algn="just">
              <a:lnSpc>
                <a:spcPct val="115000"/>
              </a:lnSpc>
              <a:spcAft>
                <a:spcPts val="1000"/>
              </a:spcAft>
            </a:pPr>
            <a:r>
              <a:rPr lang="fr-FR" sz="3100" dirty="0" smtClean="0">
                <a:ea typeface="Calibri"/>
                <a:cs typeface="Times New Roman"/>
              </a:rPr>
              <a:t>c’est </a:t>
            </a:r>
            <a:r>
              <a:rPr lang="fr-FR" sz="3100" dirty="0">
                <a:ea typeface="Calibri"/>
                <a:cs typeface="Times New Roman"/>
              </a:rPr>
              <a:t>le mouvement d’amour entre Dieu le </a:t>
            </a:r>
            <a:r>
              <a:rPr lang="fr-FR" sz="3100" dirty="0" smtClean="0">
                <a:ea typeface="Calibri"/>
                <a:cs typeface="Times New Roman"/>
              </a:rPr>
              <a:t>Père et </a:t>
            </a:r>
            <a:r>
              <a:rPr lang="fr-FR" sz="3100" dirty="0">
                <a:ea typeface="Calibri"/>
                <a:cs typeface="Times New Roman"/>
              </a:rPr>
              <a:t>son Fils Jésus</a:t>
            </a:r>
            <a:r>
              <a:rPr lang="fr-FR" sz="3100" dirty="0" smtClean="0">
                <a:ea typeface="Calibri"/>
                <a:cs typeface="Times New Roman"/>
              </a:rPr>
              <a:t>,</a:t>
            </a:r>
          </a:p>
          <a:p>
            <a:pPr marL="400050" lvl="1" indent="0" algn="just">
              <a:lnSpc>
                <a:spcPct val="115000"/>
              </a:lnSpc>
              <a:spcAft>
                <a:spcPts val="1000"/>
              </a:spcAft>
            </a:pPr>
            <a:r>
              <a:rPr lang="fr-FR" sz="3100" dirty="0" smtClean="0">
                <a:ea typeface="Calibri"/>
                <a:cs typeface="Times New Roman"/>
              </a:rPr>
              <a:t> </a:t>
            </a:r>
            <a:r>
              <a:rPr lang="fr-FR" sz="3100" dirty="0">
                <a:ea typeface="Calibri"/>
                <a:cs typeface="Times New Roman"/>
              </a:rPr>
              <a:t>c’est la puissance d’amour de Dieu, qui nous accompagne, </a:t>
            </a:r>
            <a:endParaRPr lang="fr-FR" sz="3100" dirty="0" smtClean="0">
              <a:ea typeface="Calibri"/>
              <a:cs typeface="Times New Roman"/>
            </a:endParaRPr>
          </a:p>
          <a:p>
            <a:pPr marL="400050" lvl="1" indent="0" algn="just">
              <a:lnSpc>
                <a:spcPct val="115000"/>
              </a:lnSpc>
              <a:spcAft>
                <a:spcPts val="1000"/>
              </a:spcAft>
            </a:pPr>
            <a:r>
              <a:rPr lang="fr-FR" sz="3100" dirty="0" smtClean="0">
                <a:ea typeface="Calibri"/>
                <a:cs typeface="Times New Roman"/>
              </a:rPr>
              <a:t>c’est </a:t>
            </a:r>
            <a:r>
              <a:rPr lang="fr-FR" sz="3100" dirty="0">
                <a:ea typeface="Calibri"/>
                <a:cs typeface="Times New Roman"/>
              </a:rPr>
              <a:t>la force qui nous fait avancer. </a:t>
            </a:r>
            <a:endParaRPr lang="fr-FR" sz="3100" dirty="0" smtClean="0">
              <a:ea typeface="Calibri"/>
              <a:cs typeface="Times New Roman"/>
            </a:endParaRPr>
          </a:p>
          <a:p>
            <a:pPr marL="0" indent="0" algn="just">
              <a:lnSpc>
                <a:spcPct val="115000"/>
              </a:lnSpc>
              <a:spcAft>
                <a:spcPts val="1000"/>
              </a:spcAft>
              <a:buNone/>
            </a:pPr>
            <a:endParaRPr lang="fr-FR" dirty="0">
              <a:ea typeface="Calibri"/>
              <a:cs typeface="Times New Roman"/>
            </a:endParaRPr>
          </a:p>
          <a:p>
            <a:endParaRPr lang="fr-FR" dirty="0"/>
          </a:p>
        </p:txBody>
      </p:sp>
      <p:pic>
        <p:nvPicPr>
          <p:cNvPr id="4" name="Image 3" descr="06dd5792190e99afc416442dd6d463f6.jpg"/>
          <p:cNvPicPr>
            <a:picLocks noChangeAspect="1"/>
          </p:cNvPicPr>
          <p:nvPr/>
        </p:nvPicPr>
        <p:blipFill>
          <a:blip r:embed="rId2" cstate="print"/>
          <a:stretch>
            <a:fillRect/>
          </a:stretch>
        </p:blipFill>
        <p:spPr>
          <a:xfrm>
            <a:off x="6334954" y="3140968"/>
            <a:ext cx="2593022" cy="3199899"/>
          </a:xfrm>
          <a:prstGeom prst="rect">
            <a:avLst/>
          </a:prstGeom>
          <a:ln>
            <a:solidFill>
              <a:schemeClr val="tx1"/>
            </a:solidFill>
          </a:ln>
        </p:spPr>
      </p:pic>
      <p:sp>
        <p:nvSpPr>
          <p:cNvPr id="6" name="ZoneTexte 5"/>
          <p:cNvSpPr txBox="1"/>
          <p:nvPr/>
        </p:nvSpPr>
        <p:spPr>
          <a:xfrm>
            <a:off x="279728" y="3140968"/>
            <a:ext cx="5688632" cy="3847207"/>
          </a:xfrm>
          <a:prstGeom prst="rect">
            <a:avLst/>
          </a:prstGeom>
          <a:noFill/>
        </p:spPr>
        <p:txBody>
          <a:bodyPr wrap="square" rtlCol="0">
            <a:spAutoFit/>
          </a:bodyPr>
          <a:lstStyle/>
          <a:p>
            <a:pPr algn="just"/>
            <a:r>
              <a:rPr lang="fr-FR" sz="2400" dirty="0" smtClean="0">
                <a:ea typeface="Calibri"/>
                <a:cs typeface="Times New Roman"/>
              </a:rPr>
              <a:t>Jésus est ressuscité, Il est vivant pour toujours, mais depuis l’Ascension, nous ne pouvons plus le voir. Mais il ne nous laisse pas seuls : à la Pentecôte, le Seigneur a envoyé son Esprit sur les apôtres, afin de leur donner la force pour témoigner de l’extraordinaire nouvelle de la Résurrection, la Vie plus forte que la mort ! »</a:t>
            </a:r>
          </a:p>
          <a:p>
            <a:endParaRPr lang="fr-FR" sz="2800" dirty="0"/>
          </a:p>
        </p:txBody>
      </p:sp>
      <p:sp>
        <p:nvSpPr>
          <p:cNvPr id="2" name="ZoneTexte 1"/>
          <p:cNvSpPr txBox="1"/>
          <p:nvPr/>
        </p:nvSpPr>
        <p:spPr>
          <a:xfrm>
            <a:off x="6550978" y="6371455"/>
            <a:ext cx="2593022" cy="307777"/>
          </a:xfrm>
          <a:prstGeom prst="rect">
            <a:avLst/>
          </a:prstGeom>
          <a:noFill/>
        </p:spPr>
        <p:txBody>
          <a:bodyPr wrap="square" rtlCol="0">
            <a:spAutoFit/>
          </a:bodyPr>
          <a:lstStyle/>
          <a:p>
            <a:r>
              <a:rPr lang="fr-FR" sz="1400" i="1" dirty="0" smtClean="0"/>
              <a:t>Image de Sacha CHMAKOFF</a:t>
            </a:r>
            <a:endParaRPr lang="fr-FR" sz="1400" i="1"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10</a:t>
            </a:fld>
            <a:endParaRPr lang="fr-BE"/>
          </a:p>
        </p:txBody>
      </p:sp>
    </p:spTree>
    <p:extLst>
      <p:ext uri="{BB962C8B-B14F-4D97-AF65-F5344CB8AC3E}">
        <p14:creationId xmlns:p14="http://schemas.microsoft.com/office/powerpoint/2010/main" val="2823274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4986" y="58316"/>
            <a:ext cx="8136903" cy="6741368"/>
          </a:xfrm>
          <a:prstGeom prst="rect">
            <a:avLst/>
          </a:prstGeom>
          <a:noFill/>
          <a:ln>
            <a:noFill/>
          </a:ln>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11</a:t>
            </a:fld>
            <a:endParaRPr lang="fr-BE"/>
          </a:p>
        </p:txBody>
      </p:sp>
    </p:spTree>
    <p:extLst>
      <p:ext uri="{BB962C8B-B14F-4D97-AF65-F5344CB8AC3E}">
        <p14:creationId xmlns:p14="http://schemas.microsoft.com/office/powerpoint/2010/main" val="876678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Actes </a:t>
            </a:r>
            <a:r>
              <a:rPr lang="fr-FR" dirty="0">
                <a:effectLst/>
              </a:rPr>
              <a:t>des Apôtres : (</a:t>
            </a:r>
            <a:r>
              <a:rPr lang="fr-FR" dirty="0" err="1">
                <a:effectLst/>
              </a:rPr>
              <a:t>Ac</a:t>
            </a:r>
            <a:r>
              <a:rPr lang="fr-FR" dirty="0">
                <a:effectLst/>
              </a:rPr>
              <a:t> 2, </a:t>
            </a:r>
            <a:r>
              <a:rPr lang="fr-FR" dirty="0" smtClean="0">
                <a:effectLst/>
              </a:rPr>
              <a:t>1-12)</a:t>
            </a:r>
            <a:endParaRPr lang="fr-FR" dirty="0"/>
          </a:p>
        </p:txBody>
      </p:sp>
      <p:sp>
        <p:nvSpPr>
          <p:cNvPr id="3" name="Espace réservé du contenu 2"/>
          <p:cNvSpPr>
            <a:spLocks noGrp="1"/>
          </p:cNvSpPr>
          <p:nvPr>
            <p:ph idx="1"/>
          </p:nvPr>
        </p:nvSpPr>
        <p:spPr>
          <a:xfrm>
            <a:off x="528638" y="1412776"/>
            <a:ext cx="8229600" cy="4709160"/>
          </a:xfrm>
        </p:spPr>
        <p:txBody>
          <a:bodyPr>
            <a:noAutofit/>
          </a:bodyPr>
          <a:lstStyle/>
          <a:p>
            <a:pPr marL="137160" indent="0">
              <a:buNone/>
            </a:pPr>
            <a:r>
              <a:rPr lang="fr-FR" sz="1600" dirty="0"/>
              <a:t>« Quand arriva la Pentecôte (le cinquantième jour après Pâques), [les disciples] se trouvaient</a:t>
            </a:r>
          </a:p>
          <a:p>
            <a:pPr marL="137160" indent="0">
              <a:buNone/>
            </a:pPr>
            <a:r>
              <a:rPr lang="fr-FR" sz="1600" dirty="0"/>
              <a:t>réunis tous ensemble. Soudain il vint du ciel un bruit pareil à celui d'un violent coup de vent :</a:t>
            </a:r>
          </a:p>
          <a:p>
            <a:pPr marL="137160" indent="0">
              <a:buNone/>
            </a:pPr>
            <a:r>
              <a:rPr lang="fr-FR" sz="1600" dirty="0"/>
              <a:t>toute la maison où ils se tenaient en fut remplie. Ils virent apparaître comme une sorte de feu qui</a:t>
            </a:r>
          </a:p>
          <a:p>
            <a:pPr marL="137160" indent="0">
              <a:buNone/>
            </a:pPr>
            <a:r>
              <a:rPr lang="fr-FR" sz="1600" dirty="0"/>
              <a:t>se partageait en langues et qui se posa sur chacun d'eux. Alors ils furent tous remplis de l'Esprit</a:t>
            </a:r>
          </a:p>
          <a:p>
            <a:pPr marL="137160" indent="0">
              <a:buNone/>
            </a:pPr>
            <a:r>
              <a:rPr lang="fr-FR" sz="1600" dirty="0"/>
              <a:t>Saint : ils se mirent à parler en d'autres langues, et chacun s'exprimait selon le don de l'Esprit.</a:t>
            </a:r>
          </a:p>
          <a:p>
            <a:pPr marL="137160" indent="0">
              <a:buNone/>
            </a:pPr>
            <a:r>
              <a:rPr lang="fr-FR" sz="1600" dirty="0"/>
              <a:t>Or, il y avait, séjournant à Jérusalem, des Juifs fervents, issus de toutes les nations qui sont sous</a:t>
            </a:r>
          </a:p>
          <a:p>
            <a:pPr marL="137160" indent="0">
              <a:buNone/>
            </a:pPr>
            <a:r>
              <a:rPr lang="fr-FR" sz="1600" dirty="0"/>
              <a:t>le ciel. Lorsque les gens entendirent le bruit, ils se rassemblèrent en foule. Ils étaient dans la</a:t>
            </a:r>
          </a:p>
          <a:p>
            <a:pPr marL="137160" indent="0">
              <a:buNone/>
            </a:pPr>
            <a:r>
              <a:rPr lang="fr-FR" sz="1600" dirty="0"/>
              <a:t>stupéfaction parce que chacun d'eux les entendait parler sa propre langue. Déconcertés,</a:t>
            </a:r>
          </a:p>
          <a:p>
            <a:pPr marL="137160" indent="0">
              <a:buNone/>
            </a:pPr>
            <a:r>
              <a:rPr lang="fr-FR" sz="1600" dirty="0"/>
              <a:t>émerveillés, ils disaient : ‘Ces hommes qui parlent ne sont-ils pas tous des Galiléens ? Comment</a:t>
            </a:r>
          </a:p>
          <a:p>
            <a:pPr marL="137160" indent="0">
              <a:buNone/>
            </a:pPr>
            <a:r>
              <a:rPr lang="fr-FR" sz="1600" dirty="0"/>
              <a:t>se fait-il que chacun de nous les entende dans sa langue maternelle ? […] Tous nous les</a:t>
            </a:r>
          </a:p>
          <a:p>
            <a:pPr marL="137160" indent="0">
              <a:buNone/>
            </a:pPr>
            <a:r>
              <a:rPr lang="fr-FR" sz="1600" dirty="0"/>
              <a:t>entendons proclamer dans nos langues les merveilles de </a:t>
            </a:r>
            <a:r>
              <a:rPr lang="fr-FR" sz="1600" dirty="0" smtClean="0"/>
              <a:t>Dieu </a:t>
            </a:r>
            <a:r>
              <a:rPr lang="fr-FR" sz="1600" dirty="0"/>
              <a:t>»</a:t>
            </a:r>
          </a:p>
          <a:p>
            <a:pPr marL="137160" indent="0">
              <a:buNone/>
            </a:pPr>
            <a:endParaRPr lang="fr-FR" sz="1600"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12</a:t>
            </a:fld>
            <a:endParaRPr lang="fr-BE"/>
          </a:p>
        </p:txBody>
      </p:sp>
    </p:spTree>
    <p:extLst>
      <p:ext uri="{BB962C8B-B14F-4D97-AF65-F5344CB8AC3E}">
        <p14:creationId xmlns:p14="http://schemas.microsoft.com/office/powerpoint/2010/main" val="178721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4402832" cy="2218258"/>
          </a:xfrm>
        </p:spPr>
        <p:txBody>
          <a:bodyPr/>
          <a:lstStyle/>
          <a:p>
            <a:r>
              <a:rPr lang="fr-FR" dirty="0" smtClean="0"/>
              <a:t>Chant à l’Esprit Saint</a:t>
            </a:r>
            <a:endParaRPr lang="fr-FR" dirty="0"/>
          </a:p>
        </p:txBody>
      </p:sp>
      <p:sp>
        <p:nvSpPr>
          <p:cNvPr id="3" name="Espace réservé du contenu 2"/>
          <p:cNvSpPr>
            <a:spLocks noGrp="1"/>
          </p:cNvSpPr>
          <p:nvPr>
            <p:ph idx="1"/>
          </p:nvPr>
        </p:nvSpPr>
        <p:spPr>
          <a:xfrm>
            <a:off x="179512" y="2996952"/>
            <a:ext cx="4906888" cy="3168352"/>
          </a:xfrm>
        </p:spPr>
        <p:txBody>
          <a:bodyPr/>
          <a:lstStyle/>
          <a:p>
            <a:pPr marL="137160" indent="0">
              <a:buNone/>
            </a:pPr>
            <a:r>
              <a:rPr lang="fr-FR" dirty="0"/>
              <a:t>Jésus, toi qui as promis d’envoyer l’Esprit à ceux qui te prient</a:t>
            </a:r>
            <a:br>
              <a:rPr lang="fr-FR" dirty="0"/>
            </a:br>
            <a:r>
              <a:rPr lang="fr-FR" dirty="0"/>
              <a:t>Ô Dieu pour porter au monde ton Feu, voici l’offrande de nos vies !</a:t>
            </a:r>
          </a:p>
          <a:p>
            <a:pPr marL="137160" indent="0">
              <a:buNone/>
            </a:pP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13</a:t>
            </a:fld>
            <a:endParaRPr lang="fr-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776" y="117000"/>
            <a:ext cx="3904223" cy="66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189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 y="3429000"/>
            <a:ext cx="1393038" cy="203062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429000"/>
            <a:ext cx="1384762" cy="203062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8509" y="3429000"/>
            <a:ext cx="1401483" cy="203062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5791" y="3428999"/>
            <a:ext cx="1368000" cy="2030621"/>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8" y="3428998"/>
            <a:ext cx="1368152" cy="2030621"/>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8555" y="3425162"/>
            <a:ext cx="1438201" cy="2034458"/>
          </a:xfrm>
          <a:prstGeom prst="rect">
            <a:avLst/>
          </a:prstGeom>
        </p:spPr>
      </p:pic>
      <p:sp>
        <p:nvSpPr>
          <p:cNvPr id="12" name="Espace réservé du contenu 2"/>
          <p:cNvSpPr>
            <a:spLocks noGrp="1"/>
          </p:cNvSpPr>
          <p:nvPr>
            <p:ph idx="1"/>
          </p:nvPr>
        </p:nvSpPr>
        <p:spPr>
          <a:xfrm>
            <a:off x="385192" y="476672"/>
            <a:ext cx="8229600" cy="1540768"/>
          </a:xfrm>
        </p:spPr>
        <p:txBody>
          <a:bodyPr>
            <a:normAutofit/>
          </a:bodyPr>
          <a:lstStyle/>
          <a:p>
            <a:pPr marL="0" lvl="0" indent="0">
              <a:buNone/>
            </a:pPr>
            <a:r>
              <a:rPr lang="fr-FR" dirty="0" smtClean="0"/>
              <a:t>On </a:t>
            </a:r>
            <a:r>
              <a:rPr lang="fr-FR" dirty="0"/>
              <a:t>a beaucoup de mal à comprendre qui est l’Esprit Saint. Et comme on a du mal, on utilise des </a:t>
            </a:r>
            <a:r>
              <a:rPr lang="fr-FR" dirty="0" smtClean="0"/>
              <a:t>symboles, des images : </a:t>
            </a:r>
          </a:p>
          <a:p>
            <a:pPr lvl="0"/>
            <a:endParaRPr lang="fr-FR" i="1" dirty="0"/>
          </a:p>
          <a:p>
            <a:pPr marL="137160" lvl="0" indent="0">
              <a:buNone/>
            </a:pPr>
            <a:endParaRPr lang="fr-FR" i="1" dirty="0" smtClean="0"/>
          </a:p>
          <a:p>
            <a:pPr marL="137160" lvl="0" indent="0">
              <a:buNone/>
            </a:pPr>
            <a:endParaRPr lang="fr-FR" i="1" dirty="0"/>
          </a:p>
          <a:p>
            <a:pPr lvl="0"/>
            <a:endParaRPr lang="fr-FR" i="1" dirty="0" smtClean="0"/>
          </a:p>
          <a:p>
            <a:pPr lvl="0"/>
            <a:endParaRPr lang="fr-FR" i="1" dirty="0"/>
          </a:p>
          <a:p>
            <a:pPr marL="137160" indent="0">
              <a:buNone/>
            </a:pPr>
            <a:endParaRPr lang="fr-FR" dirty="0"/>
          </a:p>
        </p:txBody>
      </p:sp>
      <p:sp>
        <p:nvSpPr>
          <p:cNvPr id="4" name="ZoneTexte 3"/>
          <p:cNvSpPr txBox="1"/>
          <p:nvPr/>
        </p:nvSpPr>
        <p:spPr>
          <a:xfrm>
            <a:off x="10344" y="2452513"/>
            <a:ext cx="1393038" cy="369332"/>
          </a:xfrm>
          <a:prstGeom prst="rect">
            <a:avLst/>
          </a:prstGeom>
          <a:noFill/>
          <a:ln>
            <a:solidFill>
              <a:schemeClr val="tx1"/>
            </a:solidFill>
          </a:ln>
          <a:effectLst>
            <a:outerShdw blurRad="50800" dist="38100" dir="16200000" rotWithShape="0">
              <a:prstClr val="black">
                <a:alpha val="40000"/>
              </a:prstClr>
            </a:outerShdw>
          </a:effectLst>
        </p:spPr>
        <p:txBody>
          <a:bodyPr wrap="square" rtlCol="0">
            <a:spAutoFit/>
          </a:bodyPr>
          <a:lstStyle/>
          <a:p>
            <a:pPr algn="ctr"/>
            <a:r>
              <a:rPr lang="fr-FR" dirty="0" smtClean="0"/>
              <a:t>La colombe</a:t>
            </a:r>
            <a:endParaRPr lang="fr-FR" dirty="0"/>
          </a:p>
        </p:txBody>
      </p:sp>
      <p:sp>
        <p:nvSpPr>
          <p:cNvPr id="13" name="ZoneTexte 12"/>
          <p:cNvSpPr txBox="1"/>
          <p:nvPr/>
        </p:nvSpPr>
        <p:spPr>
          <a:xfrm>
            <a:off x="1547664" y="2446445"/>
            <a:ext cx="1384762" cy="369332"/>
          </a:xfrm>
          <a:prstGeom prst="rect">
            <a:avLst/>
          </a:prstGeom>
          <a:noFill/>
          <a:ln>
            <a:solidFill>
              <a:schemeClr val="tx1"/>
            </a:solidFill>
          </a:ln>
          <a:effectLst>
            <a:outerShdw blurRad="50800" dist="38100" dir="16200000" rotWithShape="0">
              <a:prstClr val="black">
                <a:alpha val="40000"/>
              </a:prstClr>
            </a:outerShdw>
          </a:effectLst>
        </p:spPr>
        <p:txBody>
          <a:bodyPr wrap="square" rtlCol="0">
            <a:spAutoFit/>
          </a:bodyPr>
          <a:lstStyle/>
          <a:p>
            <a:pPr algn="ctr"/>
            <a:r>
              <a:rPr lang="fr-FR" dirty="0" smtClean="0"/>
              <a:t>L’eau</a:t>
            </a:r>
            <a:endParaRPr lang="fr-FR" dirty="0"/>
          </a:p>
        </p:txBody>
      </p:sp>
      <p:sp>
        <p:nvSpPr>
          <p:cNvPr id="14" name="ZoneTexte 13"/>
          <p:cNvSpPr txBox="1"/>
          <p:nvPr/>
        </p:nvSpPr>
        <p:spPr>
          <a:xfrm>
            <a:off x="3098509" y="2437843"/>
            <a:ext cx="1401483" cy="369332"/>
          </a:xfrm>
          <a:prstGeom prst="rect">
            <a:avLst/>
          </a:prstGeom>
          <a:noFill/>
          <a:ln>
            <a:solidFill>
              <a:schemeClr val="tx1"/>
            </a:solidFill>
          </a:ln>
          <a:effectLst>
            <a:outerShdw blurRad="50800" dist="38100" dir="16200000" rotWithShape="0">
              <a:prstClr val="black">
                <a:alpha val="40000"/>
              </a:prstClr>
            </a:outerShdw>
          </a:effectLst>
        </p:spPr>
        <p:txBody>
          <a:bodyPr wrap="square" rtlCol="0">
            <a:spAutoFit/>
          </a:bodyPr>
          <a:lstStyle/>
          <a:p>
            <a:pPr algn="ctr"/>
            <a:r>
              <a:rPr lang="fr-FR" dirty="0" smtClean="0"/>
              <a:t>Le feu</a:t>
            </a:r>
            <a:endParaRPr lang="fr-FR" dirty="0"/>
          </a:p>
        </p:txBody>
      </p:sp>
      <p:sp>
        <p:nvSpPr>
          <p:cNvPr id="15" name="ZoneTexte 14"/>
          <p:cNvSpPr txBox="1"/>
          <p:nvPr/>
        </p:nvSpPr>
        <p:spPr>
          <a:xfrm>
            <a:off x="4625791" y="2446445"/>
            <a:ext cx="1368000" cy="369332"/>
          </a:xfrm>
          <a:prstGeom prst="rect">
            <a:avLst/>
          </a:prstGeom>
          <a:noFill/>
          <a:ln>
            <a:solidFill>
              <a:schemeClr val="tx1"/>
            </a:solidFill>
          </a:ln>
          <a:effectLst>
            <a:outerShdw blurRad="50800" dist="38100" dir="16200000" rotWithShape="0">
              <a:prstClr val="black">
                <a:alpha val="40000"/>
              </a:prstClr>
            </a:outerShdw>
          </a:effectLst>
        </p:spPr>
        <p:txBody>
          <a:bodyPr wrap="square" rtlCol="0">
            <a:spAutoFit/>
          </a:bodyPr>
          <a:lstStyle/>
          <a:p>
            <a:pPr algn="ctr"/>
            <a:r>
              <a:rPr lang="fr-FR" dirty="0" smtClean="0"/>
              <a:t>Le vent</a:t>
            </a:r>
            <a:endParaRPr lang="fr-FR" dirty="0"/>
          </a:p>
        </p:txBody>
      </p:sp>
      <p:sp>
        <p:nvSpPr>
          <p:cNvPr id="16" name="ZoneTexte 15"/>
          <p:cNvSpPr txBox="1"/>
          <p:nvPr/>
        </p:nvSpPr>
        <p:spPr>
          <a:xfrm>
            <a:off x="6084168" y="2440684"/>
            <a:ext cx="1368152" cy="369332"/>
          </a:xfrm>
          <a:prstGeom prst="rect">
            <a:avLst/>
          </a:prstGeom>
          <a:noFill/>
          <a:ln>
            <a:solidFill>
              <a:schemeClr val="tx1"/>
            </a:solidFill>
          </a:ln>
          <a:effectLst>
            <a:outerShdw blurRad="50800" dist="38100" dir="16200000" rotWithShape="0">
              <a:prstClr val="black">
                <a:alpha val="40000"/>
              </a:prstClr>
            </a:outerShdw>
          </a:effectLst>
        </p:spPr>
        <p:txBody>
          <a:bodyPr wrap="square" rtlCol="0">
            <a:spAutoFit/>
          </a:bodyPr>
          <a:lstStyle/>
          <a:p>
            <a:pPr algn="ctr"/>
            <a:r>
              <a:rPr lang="fr-FR" dirty="0" smtClean="0"/>
              <a:t>La nuée</a:t>
            </a:r>
            <a:endParaRPr lang="fr-FR" dirty="0"/>
          </a:p>
        </p:txBody>
      </p:sp>
      <p:sp>
        <p:nvSpPr>
          <p:cNvPr id="17" name="ZoneTexte 16"/>
          <p:cNvSpPr txBox="1"/>
          <p:nvPr/>
        </p:nvSpPr>
        <p:spPr>
          <a:xfrm>
            <a:off x="7598554" y="2452513"/>
            <a:ext cx="1438201" cy="369332"/>
          </a:xfrm>
          <a:prstGeom prst="rect">
            <a:avLst/>
          </a:prstGeom>
          <a:noFill/>
          <a:ln>
            <a:solidFill>
              <a:schemeClr val="tx1"/>
            </a:solidFill>
          </a:ln>
          <a:effectLst>
            <a:outerShdw blurRad="50800" dist="38100" dir="16200000" rotWithShape="0">
              <a:prstClr val="black">
                <a:alpha val="40000"/>
              </a:prstClr>
            </a:outerShdw>
          </a:effectLst>
        </p:spPr>
        <p:txBody>
          <a:bodyPr wrap="square" rtlCol="0">
            <a:spAutoFit/>
          </a:bodyPr>
          <a:lstStyle/>
          <a:p>
            <a:pPr algn="ctr"/>
            <a:r>
              <a:rPr lang="fr-FR" dirty="0" smtClean="0"/>
              <a:t>Le souffle</a:t>
            </a:r>
            <a:endParaRPr lang="fr-FR" dirty="0"/>
          </a:p>
        </p:txBody>
      </p:sp>
      <p:sp>
        <p:nvSpPr>
          <p:cNvPr id="5" name="ZoneTexte 4"/>
          <p:cNvSpPr txBox="1"/>
          <p:nvPr/>
        </p:nvSpPr>
        <p:spPr>
          <a:xfrm>
            <a:off x="3996195" y="6166889"/>
            <a:ext cx="5040560" cy="369332"/>
          </a:xfrm>
          <a:prstGeom prst="rect">
            <a:avLst/>
          </a:prstGeom>
          <a:noFill/>
        </p:spPr>
        <p:txBody>
          <a:bodyPr wrap="square" rtlCol="0">
            <a:spAutoFit/>
          </a:bodyPr>
          <a:lstStyle/>
          <a:p>
            <a:r>
              <a:rPr lang="fr-FR" i="1" dirty="0"/>
              <a:t>Images </a:t>
            </a:r>
            <a:r>
              <a:rPr lang="fr-FR" i="1" dirty="0" smtClean="0"/>
              <a:t>extraites </a:t>
            </a:r>
            <a:r>
              <a:rPr lang="fr-FR" i="1" dirty="0"/>
              <a:t>de « Points de </a:t>
            </a:r>
            <a:r>
              <a:rPr lang="fr-FR" i="1" dirty="0" smtClean="0"/>
              <a:t>Repère » 2012-2013 </a:t>
            </a:r>
            <a:endParaRPr lang="fr-FR" i="1" dirty="0"/>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14</a:t>
            </a:fld>
            <a:endParaRPr lang="fr-BE"/>
          </a:p>
        </p:txBody>
      </p:sp>
    </p:spTree>
    <p:extLst>
      <p:ext uri="{BB962C8B-B14F-4D97-AF65-F5344CB8AC3E}">
        <p14:creationId xmlns:p14="http://schemas.microsoft.com/office/powerpoint/2010/main" val="6082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P spid="1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943865"/>
            <a:ext cx="8496944" cy="1036711"/>
          </a:xfrm>
        </p:spPr>
        <p:txBody>
          <a:bodyPr>
            <a:noAutofit/>
          </a:bodyPr>
          <a:lstStyle/>
          <a:p>
            <a:pPr marL="0" indent="0">
              <a:buNone/>
            </a:pPr>
            <a:r>
              <a:rPr lang="fr-FR" dirty="0" smtClean="0"/>
              <a:t>	</a:t>
            </a:r>
          </a:p>
          <a:p>
            <a:pPr marL="0" indent="0">
              <a:buNone/>
            </a:pPr>
            <a:r>
              <a:rPr lang="fr-FR" dirty="0"/>
              <a:t> </a:t>
            </a:r>
            <a:r>
              <a:rPr lang="fr-FR" dirty="0" smtClean="0"/>
              <a:t>    </a:t>
            </a:r>
            <a:endParaRPr lang="fr-FR" dirty="0"/>
          </a:p>
        </p:txBody>
      </p:sp>
      <p:sp>
        <p:nvSpPr>
          <p:cNvPr id="9" name="ZoneTexte 8"/>
          <p:cNvSpPr txBox="1"/>
          <p:nvPr/>
        </p:nvSpPr>
        <p:spPr>
          <a:xfrm>
            <a:off x="278633" y="188640"/>
            <a:ext cx="8640960" cy="1569660"/>
          </a:xfrm>
          <a:prstGeom prst="rect">
            <a:avLst/>
          </a:prstGeom>
          <a:noFill/>
        </p:spPr>
        <p:txBody>
          <a:bodyPr wrap="square" rtlCol="0">
            <a:spAutoFit/>
          </a:bodyPr>
          <a:lstStyle/>
          <a:p>
            <a:pPr lvl="0"/>
            <a:r>
              <a:rPr lang="fr-FR" sz="3200" dirty="0"/>
              <a:t>On retrouve ces symboles dans la Bible : </a:t>
            </a:r>
          </a:p>
          <a:p>
            <a:pPr lvl="0"/>
            <a:r>
              <a:rPr lang="fr-FR" sz="3200" dirty="0"/>
              <a:t>nous allons les découvrir grâce </a:t>
            </a:r>
          </a:p>
          <a:p>
            <a:pPr lvl="0"/>
            <a:r>
              <a:rPr lang="fr-FR" sz="3200" dirty="0"/>
              <a:t>à un jeu de </a:t>
            </a:r>
            <a:r>
              <a:rPr lang="fr-FR" sz="3200" dirty="0" err="1"/>
              <a:t>triomino</a:t>
            </a:r>
            <a:r>
              <a:rPr lang="fr-FR" sz="3200" dirty="0"/>
              <a:t>. </a:t>
            </a:r>
            <a:r>
              <a:rPr lang="fr-FR" i="1" dirty="0" smtClean="0"/>
              <a:t>(jeu extrait de « Points de Repère » 2012-2013)</a:t>
            </a:r>
            <a:endParaRPr lang="fr-FR" i="1" dirty="0"/>
          </a:p>
        </p:txBody>
      </p:sp>
      <p:sp>
        <p:nvSpPr>
          <p:cNvPr id="10" name="ZoneTexte 9"/>
          <p:cNvSpPr txBox="1"/>
          <p:nvPr/>
        </p:nvSpPr>
        <p:spPr>
          <a:xfrm>
            <a:off x="262810" y="2150600"/>
            <a:ext cx="8524057" cy="707886"/>
          </a:xfrm>
          <a:prstGeom prst="rect">
            <a:avLst/>
          </a:prstGeom>
          <a:noFill/>
        </p:spPr>
        <p:txBody>
          <a:bodyPr wrap="square" rtlCol="0">
            <a:spAutoFit/>
          </a:bodyPr>
          <a:lstStyle/>
          <a:p>
            <a:r>
              <a:rPr lang="fr-FR" sz="2000" b="1" dirty="0" smtClean="0"/>
              <a:t>Un </a:t>
            </a:r>
            <a:r>
              <a:rPr lang="fr-FR" sz="2000" b="1" dirty="0" err="1"/>
              <a:t>Triomino</a:t>
            </a:r>
            <a:r>
              <a:rPr lang="fr-FR" sz="2000" b="1" dirty="0"/>
              <a:t> correspond à un ensemble de 3 cartes : </a:t>
            </a:r>
            <a:endParaRPr lang="fr-FR" sz="2000" b="1" dirty="0" smtClean="0"/>
          </a:p>
          <a:p>
            <a:endParaRPr lang="fr-FR" sz="2000" b="1" dirty="0"/>
          </a:p>
        </p:txBody>
      </p:sp>
      <p:pic>
        <p:nvPicPr>
          <p:cNvPr id="11" name="Imag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0191" y="3501008"/>
            <a:ext cx="2412000" cy="2048081"/>
          </a:xfrm>
          <a:prstGeom prst="rect">
            <a:avLst/>
          </a:prstGeom>
        </p:spPr>
      </p:pic>
      <p:pic>
        <p:nvPicPr>
          <p:cNvPr id="12" name="Imag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4362" y="3429000"/>
            <a:ext cx="2412485" cy="2014169"/>
          </a:xfrm>
          <a:prstGeom prst="rect">
            <a:avLst/>
          </a:prstGeom>
        </p:spPr>
      </p:pic>
      <p:pic>
        <p:nvPicPr>
          <p:cNvPr id="13" name="Image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6388" y="3501008"/>
            <a:ext cx="2404533" cy="2016000"/>
          </a:xfrm>
          <a:prstGeom prst="rect">
            <a:avLst/>
          </a:prstGeom>
        </p:spPr>
      </p:pic>
      <p:sp>
        <p:nvSpPr>
          <p:cNvPr id="14" name="ZoneTexte 13"/>
          <p:cNvSpPr txBox="1"/>
          <p:nvPr/>
        </p:nvSpPr>
        <p:spPr>
          <a:xfrm>
            <a:off x="2839088" y="3024019"/>
            <a:ext cx="2563103" cy="369332"/>
          </a:xfrm>
          <a:prstGeom prst="rect">
            <a:avLst/>
          </a:prstGeom>
          <a:noFill/>
        </p:spPr>
        <p:txBody>
          <a:bodyPr wrap="square" rtlCol="0">
            <a:spAutoFit/>
          </a:bodyPr>
          <a:lstStyle/>
          <a:p>
            <a:pPr algn="ctr"/>
            <a:r>
              <a:rPr lang="fr-FR" b="1" dirty="0"/>
              <a:t>une carte-symbole </a:t>
            </a:r>
            <a:endParaRPr lang="fr-FR" dirty="0"/>
          </a:p>
        </p:txBody>
      </p:sp>
      <p:sp>
        <p:nvSpPr>
          <p:cNvPr id="15" name="ZoneTexte 14"/>
          <p:cNvSpPr txBox="1"/>
          <p:nvPr/>
        </p:nvSpPr>
        <p:spPr>
          <a:xfrm>
            <a:off x="539552" y="3028890"/>
            <a:ext cx="2725013" cy="400110"/>
          </a:xfrm>
          <a:prstGeom prst="rect">
            <a:avLst/>
          </a:prstGeom>
          <a:noFill/>
        </p:spPr>
        <p:txBody>
          <a:bodyPr wrap="square" rtlCol="0">
            <a:spAutoFit/>
          </a:bodyPr>
          <a:lstStyle/>
          <a:p>
            <a:r>
              <a:rPr lang="fr-FR" sz="2000" b="1" dirty="0">
                <a:solidFill>
                  <a:srgbClr val="FFFFFF"/>
                </a:solidFill>
              </a:rPr>
              <a:t>une carte-définition </a:t>
            </a:r>
            <a:endParaRPr lang="fr-FR" dirty="0"/>
          </a:p>
        </p:txBody>
      </p:sp>
      <p:sp>
        <p:nvSpPr>
          <p:cNvPr id="17" name="ZoneTexte 16"/>
          <p:cNvSpPr txBox="1"/>
          <p:nvPr/>
        </p:nvSpPr>
        <p:spPr>
          <a:xfrm>
            <a:off x="5148064" y="3059668"/>
            <a:ext cx="2304256" cy="369332"/>
          </a:xfrm>
          <a:prstGeom prst="rect">
            <a:avLst/>
          </a:prstGeom>
          <a:noFill/>
        </p:spPr>
        <p:txBody>
          <a:bodyPr wrap="square" rtlCol="0">
            <a:spAutoFit/>
          </a:bodyPr>
          <a:lstStyle/>
          <a:p>
            <a:r>
              <a:rPr lang="fr-FR" b="1" dirty="0"/>
              <a:t>une carte-citation</a:t>
            </a:r>
            <a:endParaRPr lang="fr-FR" dirty="0"/>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15</a:t>
            </a:fld>
            <a:endParaRPr lang="fr-BE"/>
          </a:p>
        </p:txBody>
      </p:sp>
    </p:spTree>
    <p:extLst>
      <p:ext uri="{BB962C8B-B14F-4D97-AF65-F5344CB8AC3E}">
        <p14:creationId xmlns:p14="http://schemas.microsoft.com/office/powerpoint/2010/main" val="148297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contenu du jeu</a:t>
            </a:r>
            <a:endParaRPr lang="fr-FR" dirty="0"/>
          </a:p>
        </p:txBody>
      </p:sp>
      <p:sp>
        <p:nvSpPr>
          <p:cNvPr id="3" name="Espace réservé du contenu 2"/>
          <p:cNvSpPr>
            <a:spLocks noGrp="1"/>
          </p:cNvSpPr>
          <p:nvPr>
            <p:ph idx="1"/>
          </p:nvPr>
        </p:nvSpPr>
        <p:spPr/>
        <p:txBody>
          <a:bodyPr/>
          <a:lstStyle/>
          <a:p>
            <a:r>
              <a:rPr lang="fr-FR" sz="3200" dirty="0"/>
              <a:t>Le jeu contient </a:t>
            </a:r>
            <a:r>
              <a:rPr lang="fr-FR" dirty="0"/>
              <a:t>36 cartes, soit trois paquets de 12 cartes </a:t>
            </a:r>
            <a:r>
              <a:rPr lang="fr-FR" dirty="0" smtClean="0"/>
              <a:t>:</a:t>
            </a:r>
          </a:p>
          <a:p>
            <a:pPr marL="137160" indent="0">
              <a:buNone/>
            </a:pPr>
            <a:r>
              <a:rPr lang="fr-FR" dirty="0"/>
              <a:t>	6 cartes-symboles, chaque carte-symbole </a:t>
            </a:r>
          </a:p>
          <a:p>
            <a:pPr marL="137160" indent="0">
              <a:buNone/>
            </a:pPr>
            <a:r>
              <a:rPr lang="fr-FR" dirty="0"/>
              <a:t>étant représentée 2 fois :</a:t>
            </a:r>
          </a:p>
          <a:p>
            <a:pPr marL="137160" indent="0">
              <a:buNone/>
            </a:pPr>
            <a:endParaRPr lang="fr-FR" dirty="0"/>
          </a:p>
          <a:p>
            <a:pPr marL="137160" indent="0">
              <a:buNone/>
            </a:pP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32075"/>
            <a:ext cx="5429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802" y="4149080"/>
            <a:ext cx="6566622" cy="2023230"/>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16</a:t>
            </a:fld>
            <a:endParaRPr lang="fr-BE"/>
          </a:p>
        </p:txBody>
      </p:sp>
    </p:spTree>
    <p:extLst>
      <p:ext uri="{BB962C8B-B14F-4D97-AF65-F5344CB8AC3E}">
        <p14:creationId xmlns:p14="http://schemas.microsoft.com/office/powerpoint/2010/main" val="9589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L’eau</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808" y="1422135"/>
            <a:ext cx="3600400" cy="5275686"/>
          </a:xfrm>
          <a:prstGeom prst="rect">
            <a:avLst/>
          </a:prstGeom>
        </p:spPr>
      </p:pic>
      <p:sp>
        <p:nvSpPr>
          <p:cNvPr id="6" name="Rectangle 5"/>
          <p:cNvSpPr/>
          <p:nvPr/>
        </p:nvSpPr>
        <p:spPr>
          <a:xfrm>
            <a:off x="323528" y="2644170"/>
            <a:ext cx="4572000" cy="1569660"/>
          </a:xfrm>
          <a:prstGeom prst="rect">
            <a:avLst/>
          </a:prstGeom>
        </p:spPr>
        <p:txBody>
          <a:bodyPr>
            <a:spAutoFit/>
          </a:bodyPr>
          <a:lstStyle/>
          <a:p>
            <a:pPr marL="0" lvl="1" indent="0">
              <a:buNone/>
            </a:pPr>
            <a:r>
              <a:rPr lang="fr-FR" sz="3200" dirty="0"/>
              <a:t>(rafraichit, </a:t>
            </a:r>
            <a:endParaRPr lang="fr-FR" sz="3200" dirty="0" smtClean="0"/>
          </a:p>
          <a:p>
            <a:pPr marL="0" lvl="1" indent="0">
              <a:buNone/>
            </a:pPr>
            <a:r>
              <a:rPr lang="fr-FR" sz="3200" dirty="0" smtClean="0"/>
              <a:t>désaltère</a:t>
            </a:r>
            <a:r>
              <a:rPr lang="fr-FR" sz="3200" dirty="0"/>
              <a:t>)</a:t>
            </a:r>
          </a:p>
          <a:p>
            <a:pPr marL="342900" lvl="1" indent="-342900">
              <a:buFont typeface="Arial" pitchFamily="34" charset="0"/>
              <a:buChar char="•"/>
            </a:pPr>
            <a:endParaRPr lang="fr-FR" sz="3200"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17</a:t>
            </a:fld>
            <a:endParaRPr lang="fr-BE"/>
          </a:p>
        </p:txBody>
      </p:sp>
    </p:spTree>
    <p:extLst>
      <p:ext uri="{BB962C8B-B14F-4D97-AF65-F5344CB8AC3E}">
        <p14:creationId xmlns:p14="http://schemas.microsoft.com/office/powerpoint/2010/main" val="2447706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0" indent="0"/>
            <a:r>
              <a:rPr lang="fr-FR" dirty="0"/>
              <a:t>La colombe </a:t>
            </a:r>
            <a:br>
              <a:rPr lang="fr-FR" dirty="0"/>
            </a:br>
            <a:r>
              <a:rPr lang="fr-FR" dirty="0"/>
              <a:t>                        	</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700808"/>
            <a:ext cx="3104882" cy="4525963"/>
          </a:xfrm>
          <a:prstGeom prst="rect">
            <a:avLst/>
          </a:prstGeom>
        </p:spPr>
      </p:pic>
      <p:sp>
        <p:nvSpPr>
          <p:cNvPr id="5" name="ZoneTexte 4"/>
          <p:cNvSpPr txBox="1"/>
          <p:nvPr/>
        </p:nvSpPr>
        <p:spPr>
          <a:xfrm>
            <a:off x="4565496" y="2890391"/>
            <a:ext cx="4427984" cy="1077218"/>
          </a:xfrm>
          <a:prstGeom prst="rect">
            <a:avLst/>
          </a:prstGeom>
          <a:noFill/>
        </p:spPr>
        <p:txBody>
          <a:bodyPr wrap="square" rtlCol="0">
            <a:spAutoFit/>
          </a:bodyPr>
          <a:lstStyle/>
          <a:p>
            <a:r>
              <a:rPr lang="fr-FR" sz="3200" dirty="0"/>
              <a:t>(vole silencieusement, symbole </a:t>
            </a:r>
            <a:r>
              <a:rPr lang="fr-FR" sz="3200" dirty="0" smtClean="0"/>
              <a:t>de </a:t>
            </a:r>
            <a:r>
              <a:rPr lang="fr-FR" sz="3200" dirty="0"/>
              <a:t>la paix )</a:t>
            </a: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18</a:t>
            </a:fld>
            <a:endParaRPr lang="fr-BE"/>
          </a:p>
        </p:txBody>
      </p:sp>
    </p:spTree>
    <p:extLst>
      <p:ext uri="{BB962C8B-B14F-4D97-AF65-F5344CB8AC3E}">
        <p14:creationId xmlns:p14="http://schemas.microsoft.com/office/powerpoint/2010/main" val="2790776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feu</a:t>
            </a:r>
            <a:endParaRPr lang="fr-FR" dirty="0"/>
          </a:p>
        </p:txBody>
      </p:sp>
      <p:sp>
        <p:nvSpPr>
          <p:cNvPr id="3" name="Espace réservé du contenu 2"/>
          <p:cNvSpPr>
            <a:spLocks noGrp="1"/>
          </p:cNvSpPr>
          <p:nvPr>
            <p:ph idx="1"/>
          </p:nvPr>
        </p:nvSpPr>
        <p:spPr/>
        <p:txBody>
          <a:bodyPr/>
          <a:lstStyle/>
          <a:p>
            <a:pPr marL="0" lvl="1" indent="0">
              <a:buNone/>
            </a:pPr>
            <a:endParaRPr lang="fr-FR" sz="3200" dirty="0" smtClean="0"/>
          </a:p>
          <a:p>
            <a:pPr marL="0" lvl="1" indent="0">
              <a:buNone/>
            </a:pPr>
            <a:endParaRPr lang="fr-FR" sz="3200" dirty="0"/>
          </a:p>
          <a:p>
            <a:pPr marL="0" lvl="1" indent="0">
              <a:buNone/>
            </a:pPr>
            <a:endParaRPr lang="fr-FR" sz="3200" dirty="0" smtClean="0"/>
          </a:p>
          <a:p>
            <a:pPr marL="0" lvl="1" indent="0">
              <a:buNone/>
            </a:pPr>
            <a:r>
              <a:rPr lang="fr-FR" sz="3200" dirty="0" smtClean="0"/>
              <a:t> </a:t>
            </a:r>
            <a:r>
              <a:rPr lang="fr-FR" sz="3200" dirty="0"/>
              <a:t>(enflamme</a:t>
            </a:r>
            <a:r>
              <a:rPr lang="fr-FR" sz="3200" dirty="0" smtClean="0"/>
              <a:t>,</a:t>
            </a:r>
          </a:p>
          <a:p>
            <a:pPr marL="0" lvl="1" indent="0">
              <a:buNone/>
            </a:pPr>
            <a:r>
              <a:rPr lang="fr-FR" sz="3200" dirty="0" smtClean="0"/>
              <a:t> réchauffe)</a:t>
            </a:r>
            <a:endParaRPr lang="fr-FR" sz="3200" dirty="0"/>
          </a:p>
          <a:p>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046" y="1532032"/>
            <a:ext cx="3607908" cy="5189891"/>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19</a:t>
            </a:fld>
            <a:endParaRPr lang="fr-BE"/>
          </a:p>
        </p:txBody>
      </p:sp>
    </p:spTree>
    <p:extLst>
      <p:ext uri="{BB962C8B-B14F-4D97-AF65-F5344CB8AC3E}">
        <p14:creationId xmlns:p14="http://schemas.microsoft.com/office/powerpoint/2010/main" val="3767555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548680"/>
            <a:ext cx="5544616" cy="4752527"/>
          </a:xfrm>
        </p:spPr>
        <p:txBody>
          <a:bodyPr>
            <a:normAutofit fontScale="92500" lnSpcReduction="20000"/>
          </a:bodyPr>
          <a:lstStyle/>
          <a:p>
            <a:pPr marL="0" lvl="0" indent="0" algn="just">
              <a:buNone/>
            </a:pPr>
            <a:r>
              <a:rPr lang="fr-FR" dirty="0"/>
              <a:t>Nous avons fêté Pâques et la Résurrection du Seigneur Jésus. </a:t>
            </a:r>
            <a:endParaRPr lang="fr-FR" dirty="0" smtClean="0"/>
          </a:p>
          <a:p>
            <a:pPr marL="0" lvl="0" indent="0" algn="just">
              <a:buNone/>
            </a:pPr>
            <a:r>
              <a:rPr lang="fr-FR" dirty="0" smtClean="0"/>
              <a:t>40 </a:t>
            </a:r>
            <a:r>
              <a:rPr lang="fr-FR" dirty="0"/>
              <a:t>jours plus tard, nous avons célébré l’Ascension de Jésus : nous ne le voyons plus, il a disparu aux yeux de ses apôtres, mais il ne nous laisse pas seuls : nous savons qu’il est là, avec nous pour toujours, il nous l’a dit. Et pour porter, pour annoncer la Bonne Nouvelle de la Résurrection, il nous donne son amour, et ça nous rend forts… </a:t>
            </a:r>
            <a:endParaRPr lang="fr-FR" dirty="0" smtClean="0"/>
          </a:p>
          <a:p>
            <a:pPr marL="0" lvl="0" indent="0" algn="just">
              <a:buNone/>
            </a:pPr>
            <a:r>
              <a:rPr lang="fr-FR" dirty="0" smtClean="0"/>
              <a:t>Il </a:t>
            </a:r>
            <a:r>
              <a:rPr lang="fr-FR" dirty="0"/>
              <a:t>nous donne son Esprit »</a:t>
            </a:r>
          </a:p>
          <a:p>
            <a:pPr algn="just"/>
            <a:endParaRPr lang="fr-FR" dirty="0"/>
          </a:p>
        </p:txBody>
      </p:sp>
      <p:pic>
        <p:nvPicPr>
          <p:cNvPr id="5" name="Image 4" descr="img0665.jpg"/>
          <p:cNvPicPr>
            <a:picLocks noChangeAspect="1"/>
          </p:cNvPicPr>
          <p:nvPr/>
        </p:nvPicPr>
        <p:blipFill>
          <a:blip r:embed="rId2" cstate="print"/>
          <a:stretch>
            <a:fillRect/>
          </a:stretch>
        </p:blipFill>
        <p:spPr>
          <a:xfrm>
            <a:off x="6660232" y="332656"/>
            <a:ext cx="1929582" cy="2416698"/>
          </a:xfrm>
          <a:prstGeom prst="rect">
            <a:avLst/>
          </a:prstGeom>
        </p:spPr>
      </p:pic>
      <p:pic>
        <p:nvPicPr>
          <p:cNvPr id="6" name="Image 5" descr="img0433-1.jpg"/>
          <p:cNvPicPr>
            <a:picLocks noChangeAspect="1"/>
          </p:cNvPicPr>
          <p:nvPr/>
        </p:nvPicPr>
        <p:blipFill>
          <a:blip r:embed="rId3" cstate="print"/>
          <a:stretch>
            <a:fillRect/>
          </a:stretch>
        </p:blipFill>
        <p:spPr>
          <a:xfrm>
            <a:off x="6660232" y="3068960"/>
            <a:ext cx="1912713" cy="2448272"/>
          </a:xfrm>
          <a:prstGeom prst="rect">
            <a:avLst/>
          </a:prstGeom>
        </p:spPr>
      </p:pic>
      <p:sp>
        <p:nvSpPr>
          <p:cNvPr id="2" name="ZoneTexte 1"/>
          <p:cNvSpPr txBox="1"/>
          <p:nvPr/>
        </p:nvSpPr>
        <p:spPr>
          <a:xfrm>
            <a:off x="6633904" y="2791961"/>
            <a:ext cx="2232248" cy="276999"/>
          </a:xfrm>
          <a:prstGeom prst="rect">
            <a:avLst/>
          </a:prstGeom>
          <a:noFill/>
        </p:spPr>
        <p:txBody>
          <a:bodyPr wrap="square" rtlCol="0">
            <a:spAutoFit/>
          </a:bodyPr>
          <a:lstStyle/>
          <a:p>
            <a:r>
              <a:rPr lang="fr-FR" sz="1200" i="1" dirty="0" smtClean="0"/>
              <a:t>Images de Sacha CHMAKOFF</a:t>
            </a:r>
            <a:endParaRPr lang="fr-FR" sz="1200" i="1"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a:t>
            </a:fld>
            <a:endParaRPr lang="fr-BE"/>
          </a:p>
        </p:txBody>
      </p:sp>
    </p:spTree>
    <p:extLst>
      <p:ext uri="{BB962C8B-B14F-4D97-AF65-F5344CB8AC3E}">
        <p14:creationId xmlns:p14="http://schemas.microsoft.com/office/powerpoint/2010/main" val="1589584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nuée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0427" y="1693291"/>
            <a:ext cx="3163145" cy="4522342"/>
          </a:xfrm>
        </p:spPr>
      </p:pic>
      <p:sp>
        <p:nvSpPr>
          <p:cNvPr id="5" name="ZoneTexte 4"/>
          <p:cNvSpPr txBox="1"/>
          <p:nvPr/>
        </p:nvSpPr>
        <p:spPr>
          <a:xfrm>
            <a:off x="280904" y="2852936"/>
            <a:ext cx="2592288" cy="2062103"/>
          </a:xfrm>
          <a:prstGeom prst="rect">
            <a:avLst/>
          </a:prstGeom>
          <a:noFill/>
        </p:spPr>
        <p:txBody>
          <a:bodyPr wrap="square" rtlCol="0">
            <a:spAutoFit/>
          </a:bodyPr>
          <a:lstStyle/>
          <a:p>
            <a:r>
              <a:rPr lang="fr-FR" sz="3200" dirty="0"/>
              <a:t>(ressemble au nuage…., lumière diffuse)</a:t>
            </a: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20</a:t>
            </a:fld>
            <a:endParaRPr lang="fr-BE"/>
          </a:p>
        </p:txBody>
      </p:sp>
    </p:spTree>
    <p:extLst>
      <p:ext uri="{BB962C8B-B14F-4D97-AF65-F5344CB8AC3E}">
        <p14:creationId xmlns:p14="http://schemas.microsoft.com/office/powerpoint/2010/main" val="3016608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vent</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064" y="1484784"/>
            <a:ext cx="2592288" cy="4849107"/>
          </a:xfrm>
        </p:spPr>
      </p:pic>
      <p:sp>
        <p:nvSpPr>
          <p:cNvPr id="5" name="ZoneTexte 4"/>
          <p:cNvSpPr txBox="1"/>
          <p:nvPr/>
        </p:nvSpPr>
        <p:spPr>
          <a:xfrm>
            <a:off x="323528" y="2924944"/>
            <a:ext cx="4392488" cy="1077218"/>
          </a:xfrm>
          <a:prstGeom prst="rect">
            <a:avLst/>
          </a:prstGeom>
          <a:noFill/>
        </p:spPr>
        <p:txBody>
          <a:bodyPr wrap="square" rtlCol="0">
            <a:spAutoFit/>
          </a:bodyPr>
          <a:lstStyle/>
          <a:p>
            <a:r>
              <a:rPr lang="fr-FR" sz="3200" dirty="0"/>
              <a:t>(transporte les graines, caresse le visage)</a:t>
            </a: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21</a:t>
            </a:fld>
            <a:endParaRPr lang="fr-BE"/>
          </a:p>
        </p:txBody>
      </p:sp>
    </p:spTree>
    <p:extLst>
      <p:ext uri="{BB962C8B-B14F-4D97-AF65-F5344CB8AC3E}">
        <p14:creationId xmlns:p14="http://schemas.microsoft.com/office/powerpoint/2010/main" val="3297725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souffle</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7175" y="1691213"/>
            <a:ext cx="3229650" cy="4526498"/>
          </a:xfrm>
        </p:spPr>
      </p:pic>
      <p:sp>
        <p:nvSpPr>
          <p:cNvPr id="5" name="ZoneTexte 4"/>
          <p:cNvSpPr txBox="1"/>
          <p:nvPr/>
        </p:nvSpPr>
        <p:spPr>
          <a:xfrm>
            <a:off x="323528" y="2996952"/>
            <a:ext cx="2304256" cy="1077218"/>
          </a:xfrm>
          <a:prstGeom prst="rect">
            <a:avLst/>
          </a:prstGeom>
          <a:noFill/>
        </p:spPr>
        <p:txBody>
          <a:bodyPr wrap="square" rtlCol="0">
            <a:spAutoFit/>
          </a:bodyPr>
          <a:lstStyle/>
          <a:p>
            <a:r>
              <a:rPr lang="fr-FR" sz="3200" dirty="0"/>
              <a:t>(expiration, respiration)</a:t>
            </a: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22</a:t>
            </a:fld>
            <a:endParaRPr lang="fr-BE"/>
          </a:p>
        </p:txBody>
      </p:sp>
    </p:spTree>
    <p:extLst>
      <p:ext uri="{BB962C8B-B14F-4D97-AF65-F5344CB8AC3E}">
        <p14:creationId xmlns:p14="http://schemas.microsoft.com/office/powerpoint/2010/main" val="4067149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lstStyle/>
          <a:p>
            <a:r>
              <a:rPr lang="fr-FR" dirty="0" smtClean="0"/>
              <a:t>12 cartes-définitions en bleu</a:t>
            </a:r>
            <a:endParaRPr lang="fr-FR" dirty="0"/>
          </a:p>
        </p:txBody>
      </p:sp>
      <p:pic>
        <p:nvPicPr>
          <p:cNvPr id="5" name="Espace réservé du contenu 4"/>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264335">
            <a:off x="225580" y="1262489"/>
            <a:ext cx="1814845" cy="1548000"/>
          </a:xfrm>
        </p:spPr>
      </p:pic>
      <p:sp>
        <p:nvSpPr>
          <p:cNvPr id="4" name="Soleil 3"/>
          <p:cNvSpPr/>
          <p:nvPr/>
        </p:nvSpPr>
        <p:spPr>
          <a:xfrm>
            <a:off x="133826" y="630171"/>
            <a:ext cx="514672" cy="40576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95423">
            <a:off x="1724930" y="1161670"/>
            <a:ext cx="1836000" cy="1584451"/>
          </a:xfrm>
          <a:prstGeom prst="rect">
            <a:avLst/>
          </a:prstGeom>
        </p:spPr>
      </p:pic>
      <p:pic>
        <p:nvPicPr>
          <p:cNvPr id="7" name="Imag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1881" y="1139345"/>
            <a:ext cx="1798785" cy="1548000"/>
          </a:xfrm>
          <a:prstGeom prst="rect">
            <a:avLst/>
          </a:prstGeom>
        </p:spPr>
      </p:pic>
      <p:pic>
        <p:nvPicPr>
          <p:cNvPr id="8" name="Imag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80743">
            <a:off x="5208489" y="1388973"/>
            <a:ext cx="1816534" cy="1554637"/>
          </a:xfrm>
          <a:prstGeom prst="rect">
            <a:avLst/>
          </a:prstGeom>
        </p:spPr>
      </p:pic>
      <p:pic>
        <p:nvPicPr>
          <p:cNvPr id="9" name="Imag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295014">
            <a:off x="6955503" y="1432595"/>
            <a:ext cx="1800000" cy="1556962"/>
          </a:xfrm>
          <a:prstGeom prst="rect">
            <a:avLst/>
          </a:prstGeom>
        </p:spPr>
      </p:pic>
      <p:pic>
        <p:nvPicPr>
          <p:cNvPr id="10" name="Imag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77287">
            <a:off x="378414" y="2795322"/>
            <a:ext cx="1800000" cy="1598130"/>
          </a:xfrm>
          <a:prstGeom prst="rect">
            <a:avLst/>
          </a:prstGeom>
        </p:spPr>
      </p:pic>
      <p:pic>
        <p:nvPicPr>
          <p:cNvPr id="11" name="Image 1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94658" y="2800730"/>
            <a:ext cx="1800000" cy="1501221"/>
          </a:xfrm>
          <a:prstGeom prst="rect">
            <a:avLst/>
          </a:prstGeom>
        </p:spPr>
      </p:pic>
      <p:pic>
        <p:nvPicPr>
          <p:cNvPr id="12" name="Imag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84173">
            <a:off x="4737222" y="2992941"/>
            <a:ext cx="1836000" cy="1572180"/>
          </a:xfrm>
          <a:prstGeom prst="rect">
            <a:avLst/>
          </a:prstGeom>
        </p:spPr>
      </p:pic>
      <p:pic>
        <p:nvPicPr>
          <p:cNvPr id="13" name="Image 1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7093">
            <a:off x="6568835" y="3139685"/>
            <a:ext cx="1800000" cy="1577443"/>
          </a:xfrm>
          <a:prstGeom prst="rect">
            <a:avLst/>
          </a:prstGeom>
        </p:spPr>
      </p:pic>
      <p:pic>
        <p:nvPicPr>
          <p:cNvPr id="14" name="Image 1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83909">
            <a:off x="903483" y="5199839"/>
            <a:ext cx="1805757" cy="1548000"/>
          </a:xfrm>
          <a:prstGeom prst="rect">
            <a:avLst/>
          </a:prstGeom>
        </p:spPr>
      </p:pic>
      <p:pic>
        <p:nvPicPr>
          <p:cNvPr id="15" name="Image 1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4104" y="4912237"/>
            <a:ext cx="1800000" cy="1591565"/>
          </a:xfrm>
          <a:prstGeom prst="rect">
            <a:avLst/>
          </a:prstGeom>
        </p:spPr>
      </p:pic>
      <p:pic>
        <p:nvPicPr>
          <p:cNvPr id="16" name="Image 1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30811">
            <a:off x="5523344" y="5137909"/>
            <a:ext cx="1800000" cy="1531121"/>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23</a:t>
            </a:fld>
            <a:endParaRPr lang="fr-BE"/>
          </a:p>
        </p:txBody>
      </p:sp>
    </p:spTree>
    <p:extLst>
      <p:ext uri="{BB962C8B-B14F-4D97-AF65-F5344CB8AC3E}">
        <p14:creationId xmlns:p14="http://schemas.microsoft.com/office/powerpoint/2010/main" val="1738521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21196"/>
            <a:ext cx="8229600" cy="1143000"/>
          </a:xfrm>
        </p:spPr>
        <p:txBody>
          <a:bodyPr/>
          <a:lstStyle/>
          <a:p>
            <a:r>
              <a:rPr lang="fr-FR" dirty="0" smtClean="0"/>
              <a:t>12 cartes-citations en vert</a:t>
            </a:r>
            <a:endParaRPr lang="fr-FR" dirty="0"/>
          </a:p>
        </p:txBody>
      </p:sp>
      <p:pic>
        <p:nvPicPr>
          <p:cNvPr id="5" name="Espace réservé du contenu 4"/>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399004">
            <a:off x="296295" y="1648555"/>
            <a:ext cx="1808778" cy="1548000"/>
          </a:xfrm>
        </p:spPr>
      </p:pic>
      <p:sp>
        <p:nvSpPr>
          <p:cNvPr id="4" name="Soleil 3"/>
          <p:cNvSpPr/>
          <p:nvPr/>
        </p:nvSpPr>
        <p:spPr>
          <a:xfrm>
            <a:off x="251520" y="558581"/>
            <a:ext cx="514672" cy="40576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41754">
            <a:off x="1832276" y="1580621"/>
            <a:ext cx="1800000" cy="1562235"/>
          </a:xfrm>
          <a:prstGeom prst="rect">
            <a:avLst/>
          </a:prstGeom>
        </p:spPr>
      </p:pic>
      <p:pic>
        <p:nvPicPr>
          <p:cNvPr id="6" name="Imag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575084">
            <a:off x="367265" y="3973665"/>
            <a:ext cx="1800000" cy="1558591"/>
          </a:xfrm>
          <a:prstGeom prst="rect">
            <a:avLst/>
          </a:prstGeom>
        </p:spPr>
      </p:pic>
      <p:pic>
        <p:nvPicPr>
          <p:cNvPr id="7" name="Imag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56547">
            <a:off x="6922883" y="1587972"/>
            <a:ext cx="1800000" cy="1536222"/>
          </a:xfrm>
          <a:prstGeom prst="rect">
            <a:avLst/>
          </a:prstGeom>
        </p:spPr>
      </p:pic>
      <p:pic>
        <p:nvPicPr>
          <p:cNvPr id="8" name="Imag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5957" y="1365919"/>
            <a:ext cx="1800000" cy="1616197"/>
          </a:xfrm>
          <a:prstGeom prst="rect">
            <a:avLst/>
          </a:prstGeom>
        </p:spPr>
      </p:pic>
      <p:pic>
        <p:nvPicPr>
          <p:cNvPr id="9" name="Imag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3768" y="5014640"/>
            <a:ext cx="1800000" cy="1522039"/>
          </a:xfrm>
          <a:prstGeom prst="rect">
            <a:avLst/>
          </a:prstGeom>
        </p:spPr>
      </p:pic>
      <p:pic>
        <p:nvPicPr>
          <p:cNvPr id="10" name="Imag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3438" y="1735452"/>
            <a:ext cx="1800000" cy="1556961"/>
          </a:xfrm>
          <a:prstGeom prst="rect">
            <a:avLst/>
          </a:prstGeom>
        </p:spPr>
      </p:pic>
      <p:pic>
        <p:nvPicPr>
          <p:cNvPr id="11" name="Image 1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055025">
            <a:off x="2078830" y="3296414"/>
            <a:ext cx="1800734" cy="1548000"/>
          </a:xfrm>
          <a:prstGeom prst="rect">
            <a:avLst/>
          </a:prstGeom>
        </p:spPr>
      </p:pic>
      <p:pic>
        <p:nvPicPr>
          <p:cNvPr id="12" name="Image 1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8891" y="3140814"/>
            <a:ext cx="1808780" cy="1548000"/>
          </a:xfrm>
          <a:prstGeom prst="rect">
            <a:avLst/>
          </a:prstGeom>
        </p:spPr>
      </p:pic>
      <p:pic>
        <p:nvPicPr>
          <p:cNvPr id="13" name="Image 12"/>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1212" y="4750929"/>
            <a:ext cx="1800000" cy="1539612"/>
          </a:xfrm>
          <a:prstGeom prst="rect">
            <a:avLst/>
          </a:prstGeom>
        </p:spPr>
      </p:pic>
      <p:pic>
        <p:nvPicPr>
          <p:cNvPr id="14" name="Image 1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60983">
            <a:off x="6936667" y="3350824"/>
            <a:ext cx="1800000" cy="1520099"/>
          </a:xfrm>
          <a:prstGeom prst="rect">
            <a:avLst/>
          </a:prstGeom>
        </p:spPr>
      </p:pic>
      <p:pic>
        <p:nvPicPr>
          <p:cNvPr id="15" name="Image 14"/>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5951">
            <a:off x="6522671" y="4729054"/>
            <a:ext cx="1800000" cy="1569114"/>
          </a:xfrm>
          <a:prstGeom prst="rect">
            <a:avLst/>
          </a:prstGeom>
        </p:spPr>
      </p:pic>
      <p:sp>
        <p:nvSpPr>
          <p:cNvPr id="16" name="Espace réservé du numéro de diapositive 15"/>
          <p:cNvSpPr>
            <a:spLocks noGrp="1"/>
          </p:cNvSpPr>
          <p:nvPr>
            <p:ph type="sldNum" sz="quarter" idx="12"/>
          </p:nvPr>
        </p:nvSpPr>
        <p:spPr/>
        <p:txBody>
          <a:bodyPr/>
          <a:lstStyle/>
          <a:p>
            <a:fld id="{CF4668DC-857F-487D-BFFA-8C0CA5037977}" type="slidenum">
              <a:rPr lang="fr-BE" smtClean="0"/>
              <a:pPr/>
              <a:t>24</a:t>
            </a:fld>
            <a:endParaRPr lang="fr-BE"/>
          </a:p>
        </p:txBody>
      </p:sp>
    </p:spTree>
    <p:extLst>
      <p:ext uri="{BB962C8B-B14F-4D97-AF65-F5344CB8AC3E}">
        <p14:creationId xmlns:p14="http://schemas.microsoft.com/office/powerpoint/2010/main" val="598091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règle du jeu :</a:t>
            </a:r>
            <a:endParaRPr lang="fr-FR" dirty="0"/>
          </a:p>
        </p:txBody>
      </p:sp>
      <p:sp>
        <p:nvSpPr>
          <p:cNvPr id="3" name="Espace réservé du contenu 2"/>
          <p:cNvSpPr>
            <a:spLocks noGrp="1"/>
          </p:cNvSpPr>
          <p:nvPr>
            <p:ph idx="1"/>
          </p:nvPr>
        </p:nvSpPr>
        <p:spPr/>
        <p:txBody>
          <a:bodyPr>
            <a:normAutofit lnSpcReduction="10000"/>
          </a:bodyPr>
          <a:lstStyle/>
          <a:p>
            <a:r>
              <a:rPr lang="fr-FR" dirty="0"/>
              <a:t>Etaler sur la table les 12 cartes  symboles du </a:t>
            </a:r>
            <a:r>
              <a:rPr lang="fr-FR" dirty="0" err="1"/>
              <a:t>triomino</a:t>
            </a:r>
            <a:r>
              <a:rPr lang="fr-FR" dirty="0"/>
              <a:t> (côté face)  en les nommant : (Eau, colombe, Feu, Nuée, Vent, Souffle).</a:t>
            </a:r>
          </a:p>
          <a:p>
            <a:r>
              <a:rPr lang="fr-FR" dirty="0"/>
              <a:t>•	Deux pioches : les cartes-définitions, les cartes citations, à disposer sur l’envers. </a:t>
            </a:r>
          </a:p>
          <a:p>
            <a:r>
              <a:rPr lang="fr-FR" dirty="0"/>
              <a:t>•	</a:t>
            </a:r>
            <a:r>
              <a:rPr lang="fr-FR" dirty="0" smtClean="0"/>
              <a:t>Piochez </a:t>
            </a:r>
            <a:r>
              <a:rPr lang="fr-FR" dirty="0"/>
              <a:t>une carte à tour de rôle dans chaque tas, et </a:t>
            </a:r>
            <a:r>
              <a:rPr lang="fr-FR" dirty="0" smtClean="0"/>
              <a:t>trouvez </a:t>
            </a:r>
            <a:r>
              <a:rPr lang="fr-FR" dirty="0"/>
              <a:t>à quel symbole </a:t>
            </a:r>
            <a:r>
              <a:rPr lang="fr-FR" dirty="0" smtClean="0"/>
              <a:t>attribuer </a:t>
            </a:r>
            <a:r>
              <a:rPr lang="fr-FR" dirty="0"/>
              <a:t>la carte piochée. </a:t>
            </a:r>
            <a:endParaRPr lang="fr-FR" dirty="0" smtClean="0"/>
          </a:p>
          <a:p>
            <a:r>
              <a:rPr lang="fr-FR" dirty="0" smtClean="0"/>
              <a:t>Vous devez reconstituer </a:t>
            </a:r>
            <a:r>
              <a:rPr lang="fr-FR" dirty="0"/>
              <a:t>les  12 </a:t>
            </a:r>
            <a:r>
              <a:rPr lang="fr-FR" dirty="0" err="1"/>
              <a:t>triominos</a:t>
            </a:r>
            <a:r>
              <a:rPr lang="fr-FR" dirty="0"/>
              <a:t> (ensemble de 3 cartes : une symbole, une définition, une citation).</a:t>
            </a:r>
          </a:p>
          <a:p>
            <a:endParaRPr lang="fr-FR" dirty="0"/>
          </a:p>
          <a:p>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25</a:t>
            </a:fld>
            <a:endParaRPr lang="fr-BE"/>
          </a:p>
        </p:txBody>
      </p:sp>
    </p:spTree>
    <p:extLst>
      <p:ext uri="{BB962C8B-B14F-4D97-AF65-F5344CB8AC3E}">
        <p14:creationId xmlns:p14="http://schemas.microsoft.com/office/powerpoint/2010/main" val="2872692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0491" y="332656"/>
            <a:ext cx="8229600" cy="698640"/>
          </a:xfrm>
        </p:spPr>
        <p:txBody>
          <a:bodyPr>
            <a:noAutofit/>
          </a:bodyPr>
          <a:lstStyle/>
          <a:p>
            <a:pPr marL="137160" indent="0" algn="ctr">
              <a:buNone/>
            </a:pPr>
            <a:r>
              <a:rPr lang="fr-FR" sz="4400" dirty="0" smtClean="0"/>
              <a:t>À vous de jouer !</a:t>
            </a:r>
            <a:endParaRPr lang="fr-FR" sz="4400" dirty="0"/>
          </a:p>
        </p:txBody>
      </p:sp>
      <p:sp>
        <p:nvSpPr>
          <p:cNvPr id="4" name="ZoneTexte 3"/>
          <p:cNvSpPr txBox="1"/>
          <p:nvPr/>
        </p:nvSpPr>
        <p:spPr>
          <a:xfrm>
            <a:off x="416144" y="5199330"/>
            <a:ext cx="8424936" cy="954107"/>
          </a:xfrm>
          <a:prstGeom prst="rect">
            <a:avLst/>
          </a:prstGeom>
          <a:noFill/>
        </p:spPr>
        <p:txBody>
          <a:bodyPr wrap="square" rtlCol="0">
            <a:spAutoFit/>
          </a:bodyPr>
          <a:lstStyle/>
          <a:p>
            <a:r>
              <a:rPr lang="fr-FR" sz="2800" dirty="0" smtClean="0"/>
              <a:t>Voyons maintenant ensemble les résultats, les </a:t>
            </a:r>
            <a:r>
              <a:rPr lang="fr-FR" sz="2800" dirty="0" err="1" smtClean="0"/>
              <a:t>triominos</a:t>
            </a:r>
            <a:r>
              <a:rPr lang="fr-FR" sz="2800" dirty="0" smtClean="0"/>
              <a:t> reconstitués :</a:t>
            </a:r>
            <a:endParaRPr lang="fr-FR" sz="2800" dirty="0"/>
          </a:p>
        </p:txBody>
      </p:sp>
      <p:sp>
        <p:nvSpPr>
          <p:cNvPr id="5" name="Flèche droite 4"/>
          <p:cNvSpPr/>
          <p:nvPr/>
        </p:nvSpPr>
        <p:spPr>
          <a:xfrm>
            <a:off x="6156176" y="5674493"/>
            <a:ext cx="201622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13331" t="4387" r="10178" b="4318"/>
          <a:stretch/>
        </p:blipFill>
        <p:spPr>
          <a:xfrm>
            <a:off x="3216212" y="1340768"/>
            <a:ext cx="2824800" cy="3371536"/>
          </a:xfrm>
          <a:prstGeom prst="rect">
            <a:avLst/>
          </a:prstGeom>
        </p:spPr>
      </p:pic>
      <p:sp>
        <p:nvSpPr>
          <p:cNvPr id="2" name="Espace réservé du numéro de diapositive 1"/>
          <p:cNvSpPr>
            <a:spLocks noGrp="1"/>
          </p:cNvSpPr>
          <p:nvPr>
            <p:ph type="sldNum" sz="quarter" idx="12"/>
          </p:nvPr>
        </p:nvSpPr>
        <p:spPr/>
        <p:txBody>
          <a:bodyPr/>
          <a:lstStyle/>
          <a:p>
            <a:fld id="{CF4668DC-857F-487D-BFFA-8C0CA5037977}" type="slidenum">
              <a:rPr lang="fr-BE" smtClean="0"/>
              <a:pPr/>
              <a:t>26</a:t>
            </a:fld>
            <a:endParaRPr lang="fr-BE"/>
          </a:p>
        </p:txBody>
      </p:sp>
    </p:spTree>
    <p:extLst>
      <p:ext uri="{BB962C8B-B14F-4D97-AF65-F5344CB8AC3E}">
        <p14:creationId xmlns:p14="http://schemas.microsoft.com/office/powerpoint/2010/main" val="412105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la colombe</a:t>
            </a:r>
            <a:endParaRPr lang="fr-FR" dirty="0"/>
          </a:p>
        </p:txBody>
      </p:sp>
      <p:sp>
        <p:nvSpPr>
          <p:cNvPr id="20" name="Triangle isocèle 19"/>
          <p:cNvSpPr/>
          <p:nvPr/>
        </p:nvSpPr>
        <p:spPr>
          <a:xfrm>
            <a:off x="5407980" y="3829895"/>
            <a:ext cx="2430636" cy="2016224"/>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p:cNvSpPr/>
          <p:nvPr/>
        </p:nvSpPr>
        <p:spPr>
          <a:xfrm>
            <a:off x="1386147" y="1624877"/>
            <a:ext cx="2430636" cy="2016224"/>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465" y="1553112"/>
            <a:ext cx="2412000" cy="2065414"/>
          </a:xfrm>
          <a:prstGeom prst="rect">
            <a:avLst/>
          </a:prstGeom>
        </p:spPr>
      </p:pic>
      <p:pic>
        <p:nvPicPr>
          <p:cNvPr id="24" name="Imag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7944" y="3812156"/>
            <a:ext cx="2412000" cy="2051702"/>
          </a:xfrm>
          <a:prstGeom prst="rect">
            <a:avLst/>
          </a:prstGeom>
        </p:spPr>
      </p:pic>
      <p:pic>
        <p:nvPicPr>
          <p:cNvPr id="25" name="Image 2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9717" y="1605962"/>
            <a:ext cx="2412000" cy="2093395"/>
          </a:xfrm>
          <a:prstGeom prst="rect">
            <a:avLst/>
          </a:prstGeom>
        </p:spPr>
      </p:pic>
      <p:pic>
        <p:nvPicPr>
          <p:cNvPr id="26" name="Image 2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8023" y="3829895"/>
            <a:ext cx="2412000" cy="2076840"/>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27</a:t>
            </a:fld>
            <a:endParaRPr lang="fr-BE"/>
          </a:p>
        </p:txBody>
      </p:sp>
    </p:spTree>
    <p:extLst>
      <p:ext uri="{BB962C8B-B14F-4D97-AF65-F5344CB8AC3E}">
        <p14:creationId xmlns:p14="http://schemas.microsoft.com/office/powerpoint/2010/main" val="11022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anim calcmode="lin" valueType="num">
                                      <p:cBhvr>
                                        <p:cTn id="13" dur="2000" fill="hold"/>
                                        <p:tgtEl>
                                          <p:spTgt spid="24"/>
                                        </p:tgtEl>
                                        <p:attrNameLst>
                                          <p:attrName>ppt_w</p:attrName>
                                        </p:attrNameLst>
                                      </p:cBhvr>
                                      <p:tavLst>
                                        <p:tav tm="0" fmla="#ppt_w*sin(2.5*pi*$)">
                                          <p:val>
                                            <p:fltVal val="0"/>
                                          </p:val>
                                        </p:tav>
                                        <p:tav tm="100000">
                                          <p:val>
                                            <p:fltVal val="1"/>
                                          </p:val>
                                        </p:tav>
                                      </p:tavLst>
                                    </p:anim>
                                    <p:anim calcmode="lin" valueType="num">
                                      <p:cBhvr>
                                        <p:cTn id="14"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 feu</a:t>
            </a:r>
            <a:endParaRPr lang="fr-FR" dirty="0"/>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46" y="1268760"/>
            <a:ext cx="2412485" cy="2014169"/>
          </a:xfrm>
          <a:prstGeom prst="rect">
            <a:avLst/>
          </a:prstGeom>
        </p:spPr>
      </p:pic>
      <p:pic>
        <p:nvPicPr>
          <p:cNvPr id="7" name="Imag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9379" y="3688554"/>
            <a:ext cx="2412000" cy="2132703"/>
          </a:xfrm>
          <a:prstGeom prst="rect">
            <a:avLst/>
          </a:prstGeom>
        </p:spPr>
      </p:pic>
      <p:pic>
        <p:nvPicPr>
          <p:cNvPr id="8" name="Imag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8490" y="3746906"/>
            <a:ext cx="2245275" cy="2016000"/>
          </a:xfrm>
          <a:prstGeom prst="rect">
            <a:avLst/>
          </a:prstGeom>
        </p:spPr>
      </p:pic>
      <p:pic>
        <p:nvPicPr>
          <p:cNvPr id="9" name="Imag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76" y="1336080"/>
            <a:ext cx="2404533" cy="2016000"/>
          </a:xfrm>
          <a:prstGeom prst="rect">
            <a:avLst/>
          </a:prstGeom>
        </p:spPr>
      </p:pic>
      <p:pic>
        <p:nvPicPr>
          <p:cNvPr id="11" name="Imag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5379" y="3795340"/>
            <a:ext cx="2412000" cy="2048081"/>
          </a:xfrm>
          <a:prstGeom prst="rect">
            <a:avLst/>
          </a:prstGeom>
        </p:spPr>
      </p:pic>
      <p:pic>
        <p:nvPicPr>
          <p:cNvPr id="12" name="Imag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66478" y="1320039"/>
            <a:ext cx="2412000" cy="2048081"/>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28</a:t>
            </a:fld>
            <a:endParaRPr lang="fr-BE"/>
          </a:p>
        </p:txBody>
      </p:sp>
    </p:spTree>
    <p:extLst>
      <p:ext uri="{BB962C8B-B14F-4D97-AF65-F5344CB8AC3E}">
        <p14:creationId xmlns:p14="http://schemas.microsoft.com/office/powerpoint/2010/main" val="6093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l’eau</a:t>
            </a:r>
            <a:endParaRPr lang="fr-FR" dirty="0"/>
          </a:p>
        </p:txBody>
      </p:sp>
      <p:sp>
        <p:nvSpPr>
          <p:cNvPr id="5" name="Triangle isocèle 4"/>
          <p:cNvSpPr/>
          <p:nvPr/>
        </p:nvSpPr>
        <p:spPr>
          <a:xfrm>
            <a:off x="5292080" y="4354511"/>
            <a:ext cx="2412000" cy="2016000"/>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p:cNvSpPr/>
          <p:nvPr/>
        </p:nvSpPr>
        <p:spPr>
          <a:xfrm>
            <a:off x="1403648" y="1556792"/>
            <a:ext cx="2412000" cy="2016000"/>
          </a:xfrm>
          <a:prstGeom prst="triangl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5936" y="4299576"/>
            <a:ext cx="2412000" cy="2081528"/>
          </a:xfrm>
          <a:prstGeom prst="rect">
            <a:avLst/>
          </a:prstGeom>
        </p:spPr>
      </p:pic>
      <p:pic>
        <p:nvPicPr>
          <p:cNvPr id="11" name="Imag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8224" y="4299576"/>
            <a:ext cx="2412000" cy="2088514"/>
          </a:xfrm>
          <a:prstGeom prst="rect">
            <a:avLst/>
          </a:prstGeom>
        </p:spPr>
      </p:pic>
      <p:pic>
        <p:nvPicPr>
          <p:cNvPr id="12" name="Imag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103" y="1556792"/>
            <a:ext cx="2412000" cy="2058531"/>
          </a:xfrm>
          <a:prstGeom prst="rect">
            <a:avLst/>
          </a:prstGeom>
        </p:spPr>
      </p:pic>
      <p:pic>
        <p:nvPicPr>
          <p:cNvPr id="13" name="Imag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120" y="1459021"/>
            <a:ext cx="2412000" cy="2113771"/>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29</a:t>
            </a:fld>
            <a:endParaRPr lang="fr-BE"/>
          </a:p>
        </p:txBody>
      </p:sp>
    </p:spTree>
    <p:extLst>
      <p:ext uri="{BB962C8B-B14F-4D97-AF65-F5344CB8AC3E}">
        <p14:creationId xmlns:p14="http://schemas.microsoft.com/office/powerpoint/2010/main" val="106255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8638" y="332656"/>
            <a:ext cx="8229600" cy="6192688"/>
          </a:xfrm>
        </p:spPr>
        <p:txBody>
          <a:bodyPr>
            <a:normAutofit lnSpcReduction="10000"/>
          </a:bodyPr>
          <a:lstStyle/>
          <a:p>
            <a:pPr marL="0" indent="0" algn="ctr">
              <a:buNone/>
            </a:pPr>
            <a:r>
              <a:rPr lang="fr-FR" i="1" dirty="0" smtClean="0"/>
              <a:t>Nous </a:t>
            </a:r>
            <a:r>
              <a:rPr lang="fr-FR" i="1" dirty="0"/>
              <a:t>sommes chrétiens, </a:t>
            </a:r>
            <a:endParaRPr lang="fr-FR" i="1" dirty="0" smtClean="0"/>
          </a:p>
          <a:p>
            <a:pPr marL="0" indent="0" algn="ctr">
              <a:buNone/>
            </a:pPr>
            <a:r>
              <a:rPr lang="fr-FR" i="1" dirty="0" smtClean="0"/>
              <a:t>et </a:t>
            </a:r>
            <a:r>
              <a:rPr lang="fr-FR" i="1" dirty="0"/>
              <a:t>nous parlons souvent de l’Esprit </a:t>
            </a:r>
            <a:r>
              <a:rPr lang="fr-FR" i="1" dirty="0" smtClean="0"/>
              <a:t>Saint.</a:t>
            </a:r>
          </a:p>
          <a:p>
            <a:pPr marL="0" indent="0">
              <a:buNone/>
            </a:pPr>
            <a:endParaRPr lang="fr-FR" i="1" dirty="0"/>
          </a:p>
          <a:p>
            <a:pPr marL="0" indent="0">
              <a:buNone/>
            </a:pPr>
            <a:endParaRPr lang="fr-FR" i="1" dirty="0" smtClean="0"/>
          </a:p>
          <a:p>
            <a:pPr marL="0" indent="0">
              <a:buNone/>
            </a:pPr>
            <a:endParaRPr lang="fr-FR" i="1" dirty="0" smtClean="0"/>
          </a:p>
          <a:p>
            <a:pPr marL="0" indent="0">
              <a:buNone/>
            </a:pPr>
            <a:endParaRPr lang="fr-FR" i="1" dirty="0" smtClean="0"/>
          </a:p>
          <a:p>
            <a:pPr marL="0" indent="0">
              <a:buNone/>
            </a:pPr>
            <a:endParaRPr lang="fr-FR" i="1" dirty="0" smtClean="0"/>
          </a:p>
          <a:p>
            <a:pPr marL="0" indent="0">
              <a:buNone/>
            </a:pPr>
            <a:r>
              <a:rPr lang="fr-FR" i="1" dirty="0" smtClean="0"/>
              <a:t> </a:t>
            </a:r>
          </a:p>
          <a:p>
            <a:pPr marL="0" indent="0" algn="ctr">
              <a:buNone/>
            </a:pPr>
            <a:endParaRPr lang="fr-FR" b="1" i="1" dirty="0" smtClean="0"/>
          </a:p>
          <a:p>
            <a:pPr marL="0" indent="0" algn="ctr">
              <a:buNone/>
            </a:pPr>
            <a:endParaRPr lang="fr-FR" b="1" i="1" dirty="0" smtClean="0"/>
          </a:p>
          <a:p>
            <a:pPr marL="0" indent="0" algn="ctr">
              <a:buNone/>
            </a:pPr>
            <a:endParaRPr lang="fr-FR" b="1" i="1" dirty="0" smtClean="0"/>
          </a:p>
          <a:p>
            <a:pPr marL="0" indent="0" algn="ctr">
              <a:buNone/>
            </a:pPr>
            <a:r>
              <a:rPr lang="fr-FR" sz="3200" b="1" i="1" dirty="0" smtClean="0"/>
              <a:t>A </a:t>
            </a:r>
            <a:r>
              <a:rPr lang="fr-FR" sz="3200" b="1" i="1" dirty="0"/>
              <a:t>quels moments l’entendons-nous ?</a:t>
            </a:r>
            <a:r>
              <a:rPr lang="fr-FR" sz="3200" dirty="0"/>
              <a:t>   </a:t>
            </a:r>
          </a:p>
          <a:p>
            <a:endParaRPr lang="fr-FR" dirty="0"/>
          </a:p>
        </p:txBody>
      </p:sp>
      <p:pic>
        <p:nvPicPr>
          <p:cNvPr id="4" name="Image 3" descr="Pentecote Taizé Frere Eric.png"/>
          <p:cNvPicPr>
            <a:picLocks noChangeAspect="1"/>
          </p:cNvPicPr>
          <p:nvPr/>
        </p:nvPicPr>
        <p:blipFill>
          <a:blip r:embed="rId2" cstate="print"/>
          <a:stretch>
            <a:fillRect/>
          </a:stretch>
        </p:blipFill>
        <p:spPr>
          <a:xfrm>
            <a:off x="2770945" y="1564792"/>
            <a:ext cx="3744986" cy="37284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Espace réservé du numéro de diapositive 1"/>
          <p:cNvSpPr>
            <a:spLocks noGrp="1"/>
          </p:cNvSpPr>
          <p:nvPr>
            <p:ph type="sldNum" sz="quarter" idx="12"/>
          </p:nvPr>
        </p:nvSpPr>
        <p:spPr/>
        <p:txBody>
          <a:bodyPr/>
          <a:lstStyle/>
          <a:p>
            <a:fld id="{CF4668DC-857F-487D-BFFA-8C0CA5037977}" type="slidenum">
              <a:rPr lang="fr-BE" smtClean="0"/>
              <a:pPr/>
              <a:t>3</a:t>
            </a:fld>
            <a:endParaRPr lang="fr-BE"/>
          </a:p>
        </p:txBody>
      </p:sp>
    </p:spTree>
    <p:extLst>
      <p:ext uri="{BB962C8B-B14F-4D97-AF65-F5344CB8AC3E}">
        <p14:creationId xmlns:p14="http://schemas.microsoft.com/office/powerpoint/2010/main" val="870990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 vent</a:t>
            </a:r>
            <a:endParaRPr lang="fr-FR" dirty="0"/>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 y="1313834"/>
            <a:ext cx="2412000" cy="2057361"/>
          </a:xfrm>
          <a:prstGeom prst="rect">
            <a:avLst/>
          </a:prstGeom>
        </p:spPr>
      </p:pic>
      <p:pic>
        <p:nvPicPr>
          <p:cNvPr id="7" name="Imag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8488" y="3933056"/>
            <a:ext cx="2412000" cy="2086328"/>
          </a:xfrm>
          <a:prstGeom prst="rect">
            <a:avLst/>
          </a:prstGeom>
        </p:spPr>
      </p:pic>
      <p:pic>
        <p:nvPicPr>
          <p:cNvPr id="8" name="Imag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4208" y="3983437"/>
            <a:ext cx="2412000" cy="2036939"/>
          </a:xfrm>
          <a:prstGeom prst="rect">
            <a:avLst/>
          </a:prstGeom>
        </p:spPr>
      </p:pic>
      <p:pic>
        <p:nvPicPr>
          <p:cNvPr id="10" name="Imag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8237" y="3950533"/>
            <a:ext cx="2412000" cy="2068851"/>
          </a:xfrm>
          <a:prstGeom prst="rect">
            <a:avLst/>
          </a:prstGeom>
        </p:spPr>
      </p:pic>
      <p:pic>
        <p:nvPicPr>
          <p:cNvPr id="11" name="Imag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7049" y="1339857"/>
            <a:ext cx="2412000" cy="2068851"/>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30</a:t>
            </a:fld>
            <a:endParaRPr lang="fr-BE"/>
          </a:p>
        </p:txBody>
      </p:sp>
      <p:pic>
        <p:nvPicPr>
          <p:cNvPr id="4" name="Image 3"/>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739" t="27697" r="24354" b="27233"/>
          <a:stretch/>
        </p:blipFill>
        <p:spPr>
          <a:xfrm>
            <a:off x="2699792" y="1356708"/>
            <a:ext cx="2422207" cy="2052000"/>
          </a:xfrm>
          <a:prstGeom prst="rect">
            <a:avLst/>
          </a:prstGeom>
        </p:spPr>
      </p:pic>
    </p:spTree>
    <p:extLst>
      <p:ext uri="{BB962C8B-B14F-4D97-AF65-F5344CB8AC3E}">
        <p14:creationId xmlns:p14="http://schemas.microsoft.com/office/powerpoint/2010/main" val="3996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la nuée</a:t>
            </a:r>
            <a:endParaRPr lang="fr-FR" dirty="0"/>
          </a:p>
        </p:txBody>
      </p:sp>
      <p:pic>
        <p:nvPicPr>
          <p:cNvPr id="4" name="Imag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33147" y="1301552"/>
            <a:ext cx="2412000" cy="2046848"/>
          </a:xfrm>
          <a:prstGeom prst="rect">
            <a:avLst/>
          </a:prstGeom>
        </p:spPr>
      </p:pic>
      <p:pic>
        <p:nvPicPr>
          <p:cNvPr id="5" name="Image 4"/>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148064" y="3539987"/>
            <a:ext cx="2412000" cy="2046848"/>
          </a:xfrm>
          <a:prstGeom prst="rect">
            <a:avLst/>
          </a:prstGeom>
        </p:spPr>
      </p:pic>
      <p:pic>
        <p:nvPicPr>
          <p:cNvPr id="6" name="Imag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275904"/>
            <a:ext cx="2417230" cy="2016000"/>
          </a:xfrm>
          <a:prstGeom prst="rect">
            <a:avLst/>
          </a:prstGeom>
        </p:spPr>
      </p:pic>
      <p:pic>
        <p:nvPicPr>
          <p:cNvPr id="7" name="Imag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0676" y="3429000"/>
            <a:ext cx="2412000" cy="2141490"/>
          </a:xfrm>
          <a:prstGeom prst="rect">
            <a:avLst/>
          </a:prstGeom>
        </p:spPr>
      </p:pic>
      <p:pic>
        <p:nvPicPr>
          <p:cNvPr id="8" name="Imag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6216" y="3539987"/>
            <a:ext cx="2412000" cy="2086329"/>
          </a:xfrm>
          <a:prstGeom prst="rect">
            <a:avLst/>
          </a:prstGeom>
        </p:spPr>
      </p:pic>
      <p:pic>
        <p:nvPicPr>
          <p:cNvPr id="9" name="Imag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76" y="1275904"/>
            <a:ext cx="2412000" cy="2073475"/>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31</a:t>
            </a:fld>
            <a:endParaRPr lang="fr-BE"/>
          </a:p>
        </p:txBody>
      </p:sp>
    </p:spTree>
    <p:extLst>
      <p:ext uri="{BB962C8B-B14F-4D97-AF65-F5344CB8AC3E}">
        <p14:creationId xmlns:p14="http://schemas.microsoft.com/office/powerpoint/2010/main" val="3363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Avec le souffle</a:t>
            </a:r>
            <a:endParaRPr lang="fr-FR" dirty="0"/>
          </a:p>
        </p:txBody>
      </p:sp>
      <p:pic>
        <p:nvPicPr>
          <p:cNvPr id="6" name="Imag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8890" y="3514610"/>
            <a:ext cx="2412000" cy="2064258"/>
          </a:xfrm>
          <a:prstGeom prst="rect">
            <a:avLst/>
          </a:prstGeom>
        </p:spPr>
      </p:pic>
      <p:pic>
        <p:nvPicPr>
          <p:cNvPr id="7" name="Imag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3" y="1361301"/>
            <a:ext cx="2412000" cy="2067699"/>
          </a:xfrm>
          <a:prstGeom prst="rect">
            <a:avLst/>
          </a:prstGeom>
        </p:spPr>
      </p:pic>
      <p:pic>
        <p:nvPicPr>
          <p:cNvPr id="8" name="Imag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2771" y="1372756"/>
            <a:ext cx="2412000" cy="2064259"/>
          </a:xfrm>
          <a:prstGeom prst="rect">
            <a:avLst/>
          </a:prstGeom>
        </p:spPr>
      </p:pic>
      <p:pic>
        <p:nvPicPr>
          <p:cNvPr id="10" name="Imag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2000" y="3550755"/>
            <a:ext cx="2412000" cy="2063080"/>
          </a:xfrm>
          <a:prstGeom prst="rect">
            <a:avLst/>
          </a:prstGeom>
        </p:spPr>
      </p:pic>
      <p:pic>
        <p:nvPicPr>
          <p:cNvPr id="11" name="Image 1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5364088" y="3550755"/>
            <a:ext cx="2412000" cy="2074406"/>
          </a:xfrm>
          <a:prstGeom prst="rect">
            <a:avLst/>
          </a:prstGeom>
        </p:spPr>
      </p:pic>
      <p:pic>
        <p:nvPicPr>
          <p:cNvPr id="12" name="Imag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1331639" y="1367682"/>
            <a:ext cx="2412000" cy="2074406"/>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32</a:t>
            </a:fld>
            <a:endParaRPr lang="fr-BE"/>
          </a:p>
        </p:txBody>
      </p:sp>
    </p:spTree>
    <p:extLst>
      <p:ext uri="{BB962C8B-B14F-4D97-AF65-F5344CB8AC3E}">
        <p14:creationId xmlns:p14="http://schemas.microsoft.com/office/powerpoint/2010/main" val="20440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95536" y="188640"/>
            <a:ext cx="8229600" cy="4709160"/>
          </a:xfrm>
        </p:spPr>
        <p:txBody>
          <a:bodyPr/>
          <a:lstStyle/>
          <a:p>
            <a:pPr marL="137160" lvl="0" indent="0">
              <a:buNone/>
            </a:pPr>
            <a:r>
              <a:rPr lang="fr-FR" dirty="0" smtClean="0"/>
              <a:t>Grâce aux  citations découvertes ou redécouvertes pendant ce jeu, nous constatons </a:t>
            </a:r>
            <a:r>
              <a:rPr lang="fr-FR" dirty="0"/>
              <a:t>que l’Esprit est nommé dès le début ( </a:t>
            </a:r>
            <a:r>
              <a:rPr lang="fr-FR" dirty="0" err="1"/>
              <a:t>Gn</a:t>
            </a:r>
            <a:r>
              <a:rPr lang="fr-FR" dirty="0"/>
              <a:t> 1,1-2 : «  Au commencement, le souffle de Dieu planait au-dessus des eaux ») et traverse toute la Bible Ancien et Nouveau Testament. </a:t>
            </a:r>
          </a:p>
          <a:p>
            <a:pPr marL="137160" indent="0">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3165843"/>
            <a:ext cx="4536504" cy="3018839"/>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33</a:t>
            </a:fld>
            <a:endParaRPr lang="fr-BE"/>
          </a:p>
        </p:txBody>
      </p:sp>
    </p:spTree>
    <p:extLst>
      <p:ext uri="{BB962C8B-B14F-4D97-AF65-F5344CB8AC3E}">
        <p14:creationId xmlns:p14="http://schemas.microsoft.com/office/powerpoint/2010/main" val="331632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dons de l’Esprit</a:t>
            </a:r>
            <a:endParaRPr lang="fr-FR" dirty="0"/>
          </a:p>
        </p:txBody>
      </p:sp>
      <p:sp>
        <p:nvSpPr>
          <p:cNvPr id="3" name="Espace réservé du contenu 2"/>
          <p:cNvSpPr>
            <a:spLocks noGrp="1"/>
          </p:cNvSpPr>
          <p:nvPr>
            <p:ph idx="1"/>
          </p:nvPr>
        </p:nvSpPr>
        <p:spPr>
          <a:xfrm>
            <a:off x="528638" y="1412776"/>
            <a:ext cx="8229600" cy="4709160"/>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fr-FR" dirty="0"/>
              <a:t>Un rameau sortira de la souche de </a:t>
            </a:r>
            <a:r>
              <a:rPr lang="fr-FR" dirty="0" err="1"/>
              <a:t>Jessé</a:t>
            </a:r>
            <a:r>
              <a:rPr lang="fr-FR" dirty="0"/>
              <a:t>, père de David, un rejeton jaillira de ses racines.</a:t>
            </a:r>
          </a:p>
          <a:p>
            <a:r>
              <a:rPr lang="fr-FR" dirty="0"/>
              <a:t> Sur lui reposera l’esprit du Seigneur : esprit </a:t>
            </a:r>
            <a:r>
              <a:rPr lang="fr-FR" sz="3200" b="1" dirty="0"/>
              <a:t>de sagesse </a:t>
            </a:r>
            <a:r>
              <a:rPr lang="fr-FR" dirty="0"/>
              <a:t>et de </a:t>
            </a:r>
            <a:r>
              <a:rPr lang="fr-FR" sz="3200" b="1" dirty="0"/>
              <a:t>discernement, </a:t>
            </a:r>
            <a:r>
              <a:rPr lang="fr-FR" dirty="0"/>
              <a:t>esprit de </a:t>
            </a:r>
            <a:r>
              <a:rPr lang="fr-FR" sz="3200" b="1" dirty="0"/>
              <a:t>conseil </a:t>
            </a:r>
            <a:r>
              <a:rPr lang="fr-FR" dirty="0"/>
              <a:t>et de </a:t>
            </a:r>
            <a:r>
              <a:rPr lang="fr-FR" sz="3200" b="1" dirty="0"/>
              <a:t>force, </a:t>
            </a:r>
            <a:r>
              <a:rPr lang="fr-FR" dirty="0"/>
              <a:t>esprit de </a:t>
            </a:r>
            <a:r>
              <a:rPr lang="fr-FR" sz="3200" b="1" dirty="0"/>
              <a:t>connaissance </a:t>
            </a:r>
            <a:r>
              <a:rPr lang="fr-FR" dirty="0"/>
              <a:t>et de </a:t>
            </a:r>
            <a:r>
              <a:rPr lang="fr-FR" sz="3200" b="1" dirty="0"/>
              <a:t>crainte</a:t>
            </a:r>
            <a:r>
              <a:rPr lang="fr-FR" dirty="0"/>
              <a:t> du Seigneur</a:t>
            </a:r>
          </a:p>
          <a:p>
            <a:r>
              <a:rPr lang="fr-FR" dirty="0" smtClean="0"/>
              <a:t>qui </a:t>
            </a:r>
            <a:r>
              <a:rPr lang="fr-FR" dirty="0"/>
              <a:t>lui inspirera la</a:t>
            </a:r>
            <a:r>
              <a:rPr lang="fr-FR" sz="3200" b="1" dirty="0"/>
              <a:t> crainte </a:t>
            </a:r>
            <a:r>
              <a:rPr lang="fr-FR" dirty="0"/>
              <a:t>du Seigneur. Il ne jugera pas sur l’apparence ; il ne se prononcera pas sur des rumeurs</a:t>
            </a:r>
            <a:r>
              <a:rPr lang="fr-FR" dirty="0" smtClean="0"/>
              <a:t>.</a:t>
            </a:r>
          </a:p>
          <a:p>
            <a:pPr algn="r"/>
            <a:r>
              <a:rPr lang="fr-FR" i="1" dirty="0" smtClean="0"/>
              <a:t>Isaïe 11,1-3</a:t>
            </a:r>
            <a:endParaRPr lang="fr-FR" i="1" dirty="0"/>
          </a:p>
          <a:p>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34</a:t>
            </a:fld>
            <a:endParaRPr lang="fr-BE"/>
          </a:p>
        </p:txBody>
      </p:sp>
    </p:spTree>
    <p:extLst>
      <p:ext uri="{BB962C8B-B14F-4D97-AF65-F5344CB8AC3E}">
        <p14:creationId xmlns:p14="http://schemas.microsoft.com/office/powerpoint/2010/main" val="1393951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Les fruits de l’Esprit</a:t>
            </a:r>
            <a:endParaRPr lang="fr-FR" dirty="0"/>
          </a:p>
        </p:txBody>
      </p:sp>
      <p:sp>
        <p:nvSpPr>
          <p:cNvPr id="3" name="Espace réservé du contenu 2"/>
          <p:cNvSpPr>
            <a:spLocks noGrp="1"/>
          </p:cNvSpPr>
          <p:nvPr>
            <p:ph idx="1"/>
          </p:nvPr>
        </p:nvSpPr>
        <p:spPr>
          <a:xfrm>
            <a:off x="323528" y="1340768"/>
            <a:ext cx="5904656" cy="1828800"/>
          </a:xfrm>
        </p:spPr>
        <p:txBody>
          <a:bodyPr>
            <a:normAutofit/>
          </a:bodyPr>
          <a:lstStyle/>
          <a:p>
            <a:pPr marL="0" lvl="0" indent="0">
              <a:buNone/>
            </a:pPr>
            <a:r>
              <a:rPr lang="fr-FR" dirty="0"/>
              <a:t>On ne se rend compte du passage de l’Esprit qu’après coup, en voyant les fruits qu’il a produits…</a:t>
            </a:r>
          </a:p>
          <a:p>
            <a:endParaRPr lang="fr-FR" dirty="0"/>
          </a:p>
        </p:txBody>
      </p:sp>
      <p:sp>
        <p:nvSpPr>
          <p:cNvPr id="5" name="ZoneTexte 4"/>
          <p:cNvSpPr txBox="1"/>
          <p:nvPr/>
        </p:nvSpPr>
        <p:spPr>
          <a:xfrm>
            <a:off x="263476" y="3539192"/>
            <a:ext cx="8532440" cy="584775"/>
          </a:xfrm>
          <a:prstGeom prst="rect">
            <a:avLst/>
          </a:prstGeom>
          <a:noFill/>
        </p:spPr>
        <p:txBody>
          <a:bodyPr wrap="square" rtlCol="0">
            <a:spAutoFit/>
          </a:bodyPr>
          <a:lstStyle/>
          <a:p>
            <a:pPr lvl="0"/>
            <a:r>
              <a:rPr lang="fr-FR" sz="3200" i="1" dirty="0"/>
              <a:t>Ecoutons ce qu’en dit </a:t>
            </a:r>
            <a:r>
              <a:rPr lang="fr-FR" sz="3200" b="1" i="1" dirty="0"/>
              <a:t>Paul aux Galates</a:t>
            </a:r>
            <a:r>
              <a:rPr lang="fr-FR" sz="3200" dirty="0"/>
              <a:t> </a:t>
            </a:r>
            <a:r>
              <a:rPr lang="fr-FR" sz="2400" dirty="0" smtClean="0"/>
              <a:t>(5,22-23a). </a:t>
            </a:r>
            <a:endParaRPr lang="fr-FR" sz="2400" dirty="0"/>
          </a:p>
        </p:txBody>
      </p:sp>
      <p:sp>
        <p:nvSpPr>
          <p:cNvPr id="6" name="ZoneTexte 5"/>
          <p:cNvSpPr txBox="1"/>
          <p:nvPr/>
        </p:nvSpPr>
        <p:spPr>
          <a:xfrm>
            <a:off x="467544" y="4365104"/>
            <a:ext cx="7848872" cy="1569660"/>
          </a:xfrm>
          <a:prstGeom prst="rect">
            <a:avLst/>
          </a:prstGeom>
          <a:noFill/>
        </p:spPr>
        <p:txBody>
          <a:bodyPr wrap="square" rtlCol="0">
            <a:spAutoFit/>
          </a:bodyPr>
          <a:lstStyle/>
          <a:p>
            <a:r>
              <a:rPr lang="fr-FR" sz="3200" b="1" dirty="0" smtClean="0">
                <a:solidFill>
                  <a:schemeClr val="tx2"/>
                </a:solidFill>
              </a:rPr>
              <a:t>Mais </a:t>
            </a:r>
            <a:r>
              <a:rPr lang="fr-FR" sz="3200" b="1" dirty="0">
                <a:solidFill>
                  <a:schemeClr val="tx2"/>
                </a:solidFill>
              </a:rPr>
              <a:t>voici le fruit de l’Esprit : amour, joie, paix, patience, bonté, bienveillance, fidélité,</a:t>
            </a:r>
          </a:p>
          <a:p>
            <a:r>
              <a:rPr lang="fr-FR" sz="3200" b="1" dirty="0" smtClean="0">
                <a:solidFill>
                  <a:schemeClr val="tx2"/>
                </a:solidFill>
              </a:rPr>
              <a:t>douceur </a:t>
            </a:r>
            <a:r>
              <a:rPr lang="fr-FR" sz="3200" b="1" dirty="0">
                <a:solidFill>
                  <a:schemeClr val="tx2"/>
                </a:solidFill>
              </a:rPr>
              <a:t>et maîtrise de soi.</a:t>
            </a:r>
          </a:p>
        </p:txBody>
      </p:sp>
      <p:pic>
        <p:nvPicPr>
          <p:cNvPr id="7" name="Image 6" descr="a92eec150640635b9b67ec701e0944af--saint-esprit-fontainebleau.jpg"/>
          <p:cNvPicPr>
            <a:picLocks noChangeAspect="1"/>
          </p:cNvPicPr>
          <p:nvPr/>
        </p:nvPicPr>
        <p:blipFill>
          <a:blip r:embed="rId3" cstate="print"/>
          <a:stretch>
            <a:fillRect/>
          </a:stretch>
        </p:blipFill>
        <p:spPr>
          <a:xfrm>
            <a:off x="6469921" y="188640"/>
            <a:ext cx="2314039" cy="3127875"/>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35</a:t>
            </a:fld>
            <a:endParaRPr lang="fr-BE"/>
          </a:p>
        </p:txBody>
      </p:sp>
    </p:spTree>
    <p:extLst>
      <p:ext uri="{BB962C8B-B14F-4D97-AF65-F5344CB8AC3E}">
        <p14:creationId xmlns:p14="http://schemas.microsoft.com/office/powerpoint/2010/main" val="34304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lel st-sacrement-de-pellevoisin.jpg"/>
          <p:cNvPicPr>
            <a:picLocks noChangeAspect="1"/>
          </p:cNvPicPr>
          <p:nvPr/>
        </p:nvPicPr>
        <p:blipFill>
          <a:blip r:embed="rId2" cstate="print"/>
          <a:stretch>
            <a:fillRect/>
          </a:stretch>
        </p:blipFill>
        <p:spPr>
          <a:xfrm>
            <a:off x="4848415" y="1412776"/>
            <a:ext cx="3983260" cy="3960440"/>
          </a:xfrm>
          <a:prstGeom prst="rect">
            <a:avLst/>
          </a:prstGeom>
        </p:spPr>
      </p:pic>
      <p:sp>
        <p:nvSpPr>
          <p:cNvPr id="2" name="ZoneTexte 1"/>
          <p:cNvSpPr txBox="1"/>
          <p:nvPr/>
        </p:nvSpPr>
        <p:spPr>
          <a:xfrm>
            <a:off x="6813717" y="5404574"/>
            <a:ext cx="2088232" cy="369332"/>
          </a:xfrm>
          <a:prstGeom prst="rect">
            <a:avLst/>
          </a:prstGeom>
          <a:noFill/>
        </p:spPr>
        <p:txBody>
          <a:bodyPr wrap="square" rtlCol="0">
            <a:spAutoFit/>
          </a:bodyPr>
          <a:lstStyle/>
          <a:p>
            <a:r>
              <a:rPr lang="fr-FR" i="1" dirty="0" smtClean="0"/>
              <a:t>Image de MALEL</a:t>
            </a:r>
            <a:endParaRPr lang="fr-FR" i="1" dirty="0"/>
          </a:p>
        </p:txBody>
      </p:sp>
      <p:sp>
        <p:nvSpPr>
          <p:cNvPr id="5" name="Espace réservé du contenu 4"/>
          <p:cNvSpPr>
            <a:spLocks noGrp="1"/>
          </p:cNvSpPr>
          <p:nvPr>
            <p:ph idx="1"/>
          </p:nvPr>
        </p:nvSpPr>
        <p:spPr/>
        <p:txBody>
          <a:bodyPr/>
          <a:lstStyle/>
          <a:p>
            <a:r>
              <a:rPr lang="fr-FR" dirty="0" smtClean="0"/>
              <a:t>Témoignage</a:t>
            </a:r>
            <a:endParaRPr lang="fr-FR"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36</a:t>
            </a:fld>
            <a:endParaRPr lang="fr-B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260648"/>
            <a:ext cx="8229600" cy="1143000"/>
          </a:xfrm>
        </p:spPr>
        <p:txBody>
          <a:bodyPr/>
          <a:lstStyle/>
          <a:p>
            <a:r>
              <a:rPr lang="fr-FR" dirty="0" err="1" smtClean="0"/>
              <a:t>Lectio</a:t>
            </a:r>
            <a:r>
              <a:rPr lang="fr-FR" dirty="0" smtClean="0"/>
              <a:t> </a:t>
            </a:r>
            <a:r>
              <a:rPr lang="fr-FR" dirty="0" err="1" smtClean="0"/>
              <a:t>divina</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Lire le texte en silence </a:t>
            </a:r>
          </a:p>
          <a:p>
            <a:pPr lvl="1"/>
            <a:r>
              <a:rPr lang="fr-FR" dirty="0" smtClean="0"/>
              <a:t>Souligner</a:t>
            </a:r>
          </a:p>
          <a:p>
            <a:pPr lvl="1"/>
            <a:r>
              <a:rPr lang="fr-FR" dirty="0" err="1" smtClean="0"/>
              <a:t>Quest</a:t>
            </a:r>
            <a:r>
              <a:rPr lang="fr-FR" dirty="0" smtClean="0"/>
              <a:t>-ce qui me touche  dans ce texte ?</a:t>
            </a:r>
          </a:p>
          <a:p>
            <a:pPr lvl="1"/>
            <a:r>
              <a:rPr lang="fr-FR" dirty="0" smtClean="0"/>
              <a:t>Qu’est-ce que je retiens du témoignage de foi des auteurs ?</a:t>
            </a:r>
          </a:p>
          <a:p>
            <a:pPr lvl="1"/>
            <a:r>
              <a:rPr lang="fr-FR" dirty="0" smtClean="0"/>
              <a:t>Que me dit ce texte d’important sur la foi en Jésus ressuscité ?</a:t>
            </a:r>
          </a:p>
          <a:p>
            <a:pPr lvl="1"/>
            <a:r>
              <a:rPr lang="fr-FR" dirty="0" smtClean="0"/>
              <a:t>Chacun s’exprime à tour de rôle </a:t>
            </a:r>
          </a:p>
          <a:p>
            <a:r>
              <a:rPr lang="fr-FR" dirty="0" smtClean="0"/>
              <a:t>Méditer</a:t>
            </a:r>
          </a:p>
          <a:p>
            <a:pPr lvl="1"/>
            <a:r>
              <a:rPr lang="fr-FR" dirty="0" smtClean="0"/>
              <a:t>En quoi ce texte rejoint la foi des chrétiens aujourd’hui ?</a:t>
            </a:r>
          </a:p>
          <a:p>
            <a:pPr lvl="1"/>
            <a:r>
              <a:rPr lang="fr-FR" dirty="0" smtClean="0"/>
              <a:t>Que dit-il d’important sur notre manière de vivre en Église ?</a:t>
            </a:r>
          </a:p>
          <a:p>
            <a:pPr lvl="1"/>
            <a:r>
              <a:rPr lang="fr-FR" dirty="0" smtClean="0"/>
              <a:t>Comment ma foi personnelle se trouve-t-elle interrogée, bousculée, par une parole, un geste, une image de ce texte ?</a:t>
            </a:r>
          </a:p>
          <a:p>
            <a:pPr lvl="1"/>
            <a:r>
              <a:rPr lang="fr-FR" dirty="0" smtClean="0"/>
              <a:t>Nouveau partage</a:t>
            </a:r>
          </a:p>
          <a:p>
            <a:r>
              <a:rPr lang="fr-FR" dirty="0" smtClean="0"/>
              <a:t>Prier-contempler</a:t>
            </a:r>
          </a:p>
          <a:p>
            <a:pPr marL="585216" lvl="1" indent="0">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534988"/>
            <a:ext cx="2286000" cy="1280160"/>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37</a:t>
            </a:fld>
            <a:endParaRPr lang="fr-BE"/>
          </a:p>
        </p:txBody>
      </p:sp>
    </p:spTree>
    <p:extLst>
      <p:ext uri="{BB962C8B-B14F-4D97-AF65-F5344CB8AC3E}">
        <p14:creationId xmlns:p14="http://schemas.microsoft.com/office/powerpoint/2010/main" val="224289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1000"/>
                                        <p:tgtEl>
                                          <p:spTgt spid="3">
                                            <p:txEl>
                                              <p:pRg st="10" end="10"/>
                                            </p:txEl>
                                          </p:spTgt>
                                        </p:tgtEl>
                                      </p:cBhvr>
                                    </p:animEffect>
                                    <p:anim calcmode="lin" valueType="num">
                                      <p:cBhvr>
                                        <p:cTn id="6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xEl>
                                              <p:pRg st="11" end="11"/>
                                            </p:txEl>
                                          </p:spTgt>
                                        </p:tgtEl>
                                        <p:attrNameLst>
                                          <p:attrName>style.visibility</p:attrName>
                                        </p:attrNameLst>
                                      </p:cBhvr>
                                      <p:to>
                                        <p:strVal val="visible"/>
                                      </p:to>
                                    </p:set>
                                    <p:animEffect transition="in" filter="fade">
                                      <p:cBhvr>
                                        <p:cTn id="71" dur="1000"/>
                                        <p:tgtEl>
                                          <p:spTgt spid="3">
                                            <p:txEl>
                                              <p:pRg st="11" end="11"/>
                                            </p:txEl>
                                          </p:spTgt>
                                        </p:tgtEl>
                                      </p:cBhvr>
                                    </p:animEffect>
                                    <p:anim calcmode="lin" valueType="num">
                                      <p:cBhvr>
                                        <p:cTn id="7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a:t>
            </a:r>
            <a:r>
              <a:rPr lang="fr-FR" dirty="0" smtClean="0"/>
              <a:t>rière</a:t>
            </a:r>
            <a:endParaRPr lang="fr-FR" dirty="0"/>
          </a:p>
        </p:txBody>
      </p:sp>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171" y="2276872"/>
            <a:ext cx="6534534" cy="3672408"/>
          </a:xfrm>
          <a:prstGeom prst="rect">
            <a:avLst/>
          </a:prstGeom>
        </p:spPr>
      </p:pic>
      <p:sp>
        <p:nvSpPr>
          <p:cNvPr id="3" name="Espace réservé du numéro de diapositive 2"/>
          <p:cNvSpPr>
            <a:spLocks noGrp="1"/>
          </p:cNvSpPr>
          <p:nvPr>
            <p:ph type="sldNum" sz="quarter" idx="12"/>
          </p:nvPr>
        </p:nvSpPr>
        <p:spPr/>
        <p:txBody>
          <a:bodyPr/>
          <a:lstStyle/>
          <a:p>
            <a:fld id="{CF4668DC-857F-487D-BFFA-8C0CA5037977}" type="slidenum">
              <a:rPr lang="fr-BE" smtClean="0"/>
              <a:pPr/>
              <a:t>38</a:t>
            </a:fld>
            <a:endParaRPr lang="fr-BE"/>
          </a:p>
        </p:txBody>
      </p:sp>
    </p:spTree>
    <p:extLst>
      <p:ext uri="{BB962C8B-B14F-4D97-AF65-F5344CB8AC3E}">
        <p14:creationId xmlns:p14="http://schemas.microsoft.com/office/powerpoint/2010/main" val="3481559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4402832" cy="2218258"/>
          </a:xfrm>
        </p:spPr>
        <p:txBody>
          <a:bodyPr/>
          <a:lstStyle/>
          <a:p>
            <a:r>
              <a:rPr lang="fr-FR" dirty="0" smtClean="0"/>
              <a:t>Chant à l’Esprit Saint</a:t>
            </a:r>
            <a:endParaRPr lang="fr-FR" dirty="0"/>
          </a:p>
        </p:txBody>
      </p:sp>
      <p:sp>
        <p:nvSpPr>
          <p:cNvPr id="3" name="Espace réservé du contenu 2"/>
          <p:cNvSpPr>
            <a:spLocks noGrp="1"/>
          </p:cNvSpPr>
          <p:nvPr>
            <p:ph idx="1"/>
          </p:nvPr>
        </p:nvSpPr>
        <p:spPr>
          <a:xfrm>
            <a:off x="179512" y="2996952"/>
            <a:ext cx="4906888" cy="3168352"/>
          </a:xfrm>
        </p:spPr>
        <p:txBody>
          <a:bodyPr/>
          <a:lstStyle/>
          <a:p>
            <a:pPr marL="137160" indent="0">
              <a:buNone/>
            </a:pPr>
            <a:r>
              <a:rPr lang="fr-FR" dirty="0"/>
              <a:t>Jésus, toi qui as promis d’envoyer l’Esprit à ceux qui te prient</a:t>
            </a:r>
            <a:br>
              <a:rPr lang="fr-FR" dirty="0"/>
            </a:br>
            <a:r>
              <a:rPr lang="fr-FR" dirty="0"/>
              <a:t>Ô Dieu pour porter au monde ton Feu, voici l’offrande de nos vies !</a:t>
            </a:r>
          </a:p>
          <a:p>
            <a:pPr marL="137160" indent="0">
              <a:buNone/>
            </a:pPr>
            <a:endParaRPr lang="fr-FR"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39</a:t>
            </a:fld>
            <a:endParaRPr lang="fr-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776" y="117000"/>
            <a:ext cx="3904223" cy="66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186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On parle de l’Esprit Saint</a:t>
            </a:r>
            <a:br>
              <a:rPr lang="fr-FR" dirty="0" smtClean="0"/>
            </a:br>
            <a:r>
              <a:rPr lang="fr-FR" dirty="0" smtClean="0"/>
              <a:t>dans le signe de croix…</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648" y="1772816"/>
            <a:ext cx="5349580" cy="4191204"/>
          </a:xfrm>
          <a:prstGeom prst="rect">
            <a:avLst/>
          </a:prstGeom>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4</a:t>
            </a:fld>
            <a:endParaRPr lang="fr-BE"/>
          </a:p>
        </p:txBody>
      </p:sp>
    </p:spTree>
    <p:extLst>
      <p:ext uri="{BB962C8B-B14F-4D97-AF65-F5344CB8AC3E}">
        <p14:creationId xmlns:p14="http://schemas.microsoft.com/office/powerpoint/2010/main" val="3925849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Neuvaine des sœurs des campagnes de Ligueil</a:t>
            </a:r>
            <a:endParaRPr lang="fr-FR" dirty="0"/>
          </a:p>
        </p:txBody>
      </p:sp>
      <p:sp>
        <p:nvSpPr>
          <p:cNvPr id="5" name="ZoneTexte 4"/>
          <p:cNvSpPr txBox="1"/>
          <p:nvPr/>
        </p:nvSpPr>
        <p:spPr>
          <a:xfrm>
            <a:off x="107504" y="1556792"/>
            <a:ext cx="8784406" cy="5355312"/>
          </a:xfrm>
          <a:prstGeom prst="rect">
            <a:avLst/>
          </a:prstGeom>
          <a:noFill/>
        </p:spPr>
        <p:txBody>
          <a:bodyPr wrap="square" rtlCol="0">
            <a:spAutoFit/>
          </a:bodyPr>
          <a:lstStyle/>
          <a:p>
            <a:r>
              <a:rPr lang="fr-FR" dirty="0"/>
              <a:t>« Au commencement, Dieu créa le Ciel et la Terre… et le Souffle planait au-dessus des eaux » </a:t>
            </a:r>
            <a:r>
              <a:rPr lang="fr-FR" dirty="0" err="1"/>
              <a:t>Gn</a:t>
            </a:r>
            <a:r>
              <a:rPr lang="fr-FR" dirty="0"/>
              <a:t> 1,1-2</a:t>
            </a:r>
          </a:p>
          <a:p>
            <a:r>
              <a:rPr lang="fr-FR" dirty="0"/>
              <a:t>Nous te prions Esprit-Saint dans cette soirée qui clôture nos rencontres de formation</a:t>
            </a:r>
            <a:r>
              <a:rPr lang="fr-FR" i="1" dirty="0"/>
              <a:t>. </a:t>
            </a:r>
            <a:endParaRPr lang="fr-FR" dirty="0"/>
          </a:p>
          <a:p>
            <a:r>
              <a:rPr lang="fr-FR" dirty="0"/>
              <a:t>Viens Esprit-Saint, aide l’humanité entière à agir pour la guérison de la Création.</a:t>
            </a:r>
          </a:p>
          <a:p>
            <a:r>
              <a:rPr lang="fr-FR" dirty="0"/>
              <a:t>Viens Esprit-Saint, touche nos cœurs : que nous prenions soin de la Maison commune que le Père nous a confiée.</a:t>
            </a:r>
          </a:p>
          <a:p>
            <a:r>
              <a:rPr lang="fr-FR" dirty="0"/>
              <a:t>Viens Esprit-Saint, délivre-nous de nos peurs, de nos anxiétés et de notre solitude ; fais connaître à tous une véritable conversion du cœur et un changement de regard.</a:t>
            </a:r>
          </a:p>
          <a:p>
            <a:r>
              <a:rPr lang="fr-FR" dirty="0"/>
              <a:t>Viens Esprit-Saint, aide-nous à prendre soin de ceux qui sont dans le besoin, à les accompagner dans la recherche de nourriture et des ressources qui leur sont nécessaires.</a:t>
            </a:r>
          </a:p>
          <a:p>
            <a:r>
              <a:rPr lang="fr-FR" dirty="0"/>
              <a:t>Viens Esprit-Saint, aide-nous à être créatifs et solidaires.</a:t>
            </a:r>
          </a:p>
          <a:p>
            <a:r>
              <a:rPr lang="fr-FR" dirty="0"/>
              <a:t>Viens Esprit-Saint, donne-nous le courage d’accepter les changements nécessaires dans notre recherche du Bien commun. </a:t>
            </a:r>
          </a:p>
          <a:p>
            <a:r>
              <a:rPr lang="fr-FR" dirty="0"/>
              <a:t>Viens Esprit-Saint, fais-nous comprendre que nous sommes tous unis dans nos efforts pour répondre à la clameur de la Terre et à la clameur des Pauvres.</a:t>
            </a:r>
          </a:p>
          <a:p>
            <a:r>
              <a:rPr lang="fr-FR" dirty="0"/>
              <a:t>Viens Esprit-Saint, donne-nous d’entendre sans cesse l’interpellation « Que fais-tu de la Terre ? Que fais-tu de ton Frère ? ».</a:t>
            </a:r>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40</a:t>
            </a:fld>
            <a:endParaRPr lang="fr-BE"/>
          </a:p>
        </p:txBody>
      </p:sp>
    </p:spTree>
    <p:extLst>
      <p:ext uri="{BB962C8B-B14F-4D97-AF65-F5344CB8AC3E}">
        <p14:creationId xmlns:p14="http://schemas.microsoft.com/office/powerpoint/2010/main" val="5385467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404664"/>
            <a:ext cx="4032448" cy="6120680"/>
          </a:xfrm>
          <a:prstGeom prst="rect">
            <a:avLst/>
          </a:prstGeom>
          <a:noFill/>
          <a:ln>
            <a:noFill/>
          </a:ln>
        </p:spPr>
      </p:pic>
      <p:sp>
        <p:nvSpPr>
          <p:cNvPr id="2" name="Espace réservé du numéro de diapositive 1"/>
          <p:cNvSpPr>
            <a:spLocks noGrp="1"/>
          </p:cNvSpPr>
          <p:nvPr>
            <p:ph type="sldNum" sz="quarter" idx="12"/>
          </p:nvPr>
        </p:nvSpPr>
        <p:spPr/>
        <p:txBody>
          <a:bodyPr/>
          <a:lstStyle/>
          <a:p>
            <a:fld id="{CF4668DC-857F-487D-BFFA-8C0CA5037977}" type="slidenum">
              <a:rPr lang="fr-BE" smtClean="0"/>
              <a:pPr/>
              <a:t>41</a:t>
            </a:fld>
            <a:endParaRPr lang="fr-BE"/>
          </a:p>
        </p:txBody>
      </p:sp>
    </p:spTree>
    <p:extLst>
      <p:ext uri="{BB962C8B-B14F-4D97-AF65-F5344CB8AC3E}">
        <p14:creationId xmlns:p14="http://schemas.microsoft.com/office/powerpoint/2010/main" val="674112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Autofit/>
          </a:bodyPr>
          <a:lstStyle/>
          <a:p>
            <a:r>
              <a:rPr lang="fr-FR" sz="3600" dirty="0" smtClean="0"/>
              <a:t>On en parle aussi de nombreuses fois pendant la messe…</a:t>
            </a:r>
            <a:endParaRPr lang="fr-FR" sz="3600" dirty="0"/>
          </a:p>
        </p:txBody>
      </p:sp>
      <p:sp>
        <p:nvSpPr>
          <p:cNvPr id="3" name="Espace réservé du contenu 2"/>
          <p:cNvSpPr>
            <a:spLocks noGrp="1"/>
          </p:cNvSpPr>
          <p:nvPr>
            <p:ph idx="1"/>
          </p:nvPr>
        </p:nvSpPr>
        <p:spPr>
          <a:xfrm>
            <a:off x="457200" y="1600200"/>
            <a:ext cx="4906888" cy="4525963"/>
          </a:xfrm>
        </p:spPr>
        <p:txBody>
          <a:bodyPr>
            <a:normAutofit lnSpcReduction="10000"/>
          </a:bodyPr>
          <a:lstStyle/>
          <a:p>
            <a:pPr>
              <a:buNone/>
            </a:pPr>
            <a:r>
              <a:rPr lang="fr-FR" dirty="0" smtClean="0"/>
              <a:t>Dès le début de la messe, rappelez-vous, nous entendons : </a:t>
            </a:r>
          </a:p>
          <a:p>
            <a:pPr>
              <a:buNone/>
            </a:pPr>
            <a:endParaRPr lang="fr-FR" dirty="0" smtClean="0"/>
          </a:p>
          <a:p>
            <a:pPr>
              <a:buNone/>
            </a:pPr>
            <a:r>
              <a:rPr lang="fr-FR" b="1" dirty="0" smtClean="0"/>
              <a:t>« La grâce de Jésus Christ</a:t>
            </a:r>
          </a:p>
          <a:p>
            <a:pPr>
              <a:buNone/>
            </a:pPr>
            <a:r>
              <a:rPr lang="fr-FR" b="1" dirty="0"/>
              <a:t> </a:t>
            </a:r>
            <a:r>
              <a:rPr lang="fr-FR" b="1" dirty="0" smtClean="0"/>
              <a:t>  notre Seigneur,</a:t>
            </a:r>
          </a:p>
          <a:p>
            <a:pPr algn="ctr">
              <a:buNone/>
            </a:pPr>
            <a:r>
              <a:rPr lang="fr-FR" b="1" dirty="0" smtClean="0"/>
              <a:t>L’Amour de Dieu le Père</a:t>
            </a:r>
          </a:p>
          <a:p>
            <a:pPr>
              <a:buNone/>
            </a:pPr>
            <a:r>
              <a:rPr lang="fr-FR" b="1" dirty="0" smtClean="0"/>
              <a:t>   Et la communion de l’Esprit Saint soient toujours avec vous ! »</a:t>
            </a:r>
          </a:p>
          <a:p>
            <a:endParaRPr lang="fr-FR" dirty="0"/>
          </a:p>
        </p:txBody>
      </p:sp>
      <p:pic>
        <p:nvPicPr>
          <p:cNvPr id="5" name="Image 4" descr="Eglise Alfera.jpg"/>
          <p:cNvPicPr>
            <a:picLocks noChangeAspect="1"/>
          </p:cNvPicPr>
          <p:nvPr/>
        </p:nvPicPr>
        <p:blipFill>
          <a:blip r:embed="rId2" cstate="print"/>
          <a:stretch>
            <a:fillRect/>
          </a:stretch>
        </p:blipFill>
        <p:spPr>
          <a:xfrm>
            <a:off x="5580112" y="1700808"/>
            <a:ext cx="3135086" cy="3842657"/>
          </a:xfrm>
          <a:prstGeom prst="rect">
            <a:avLst/>
          </a:prstGeom>
        </p:spPr>
      </p:pic>
      <p:sp>
        <p:nvSpPr>
          <p:cNvPr id="2" name="ZoneTexte 1"/>
          <p:cNvSpPr txBox="1"/>
          <p:nvPr/>
        </p:nvSpPr>
        <p:spPr>
          <a:xfrm>
            <a:off x="6228184" y="5544397"/>
            <a:ext cx="2592288" cy="369332"/>
          </a:xfrm>
          <a:prstGeom prst="rect">
            <a:avLst/>
          </a:prstGeom>
          <a:noFill/>
        </p:spPr>
        <p:txBody>
          <a:bodyPr wrap="square" rtlCol="0">
            <a:spAutoFit/>
          </a:bodyPr>
          <a:lstStyle/>
          <a:p>
            <a:r>
              <a:rPr lang="fr-FR" i="1" dirty="0" smtClean="0"/>
              <a:t>Image de Gilles ALFERA</a:t>
            </a:r>
            <a:endParaRPr lang="fr-FR" i="1"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5</a:t>
            </a:fld>
            <a:endParaRPr lang="fr-B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8638" y="188640"/>
            <a:ext cx="8229600" cy="1143000"/>
          </a:xfrm>
        </p:spPr>
        <p:txBody>
          <a:bodyPr>
            <a:normAutofit/>
          </a:bodyPr>
          <a:lstStyle/>
          <a:p>
            <a:r>
              <a:rPr lang="fr-FR" sz="2400" dirty="0" smtClean="0"/>
              <a:t>On en parle encore dans de nombreuses prières comme le « Je crois en Dieu », ou « CREDO »</a:t>
            </a:r>
            <a:endParaRPr lang="fr-FR" sz="2400" dirty="0"/>
          </a:p>
        </p:txBody>
      </p:sp>
      <p:sp>
        <p:nvSpPr>
          <p:cNvPr id="3" name="Espace réservé du contenu 2"/>
          <p:cNvSpPr>
            <a:spLocks noGrp="1"/>
          </p:cNvSpPr>
          <p:nvPr>
            <p:ph idx="1"/>
          </p:nvPr>
        </p:nvSpPr>
        <p:spPr>
          <a:xfrm>
            <a:off x="251520" y="1110444"/>
            <a:ext cx="8229600" cy="4637112"/>
          </a:xfrm>
        </p:spPr>
        <p:txBody>
          <a:bodyPr>
            <a:noAutofit/>
          </a:bodyPr>
          <a:lstStyle/>
          <a:p>
            <a:r>
              <a:rPr lang="fr-FR" sz="1600" b="1" dirty="0"/>
              <a:t>Je crois en Dieu,</a:t>
            </a:r>
            <a:br>
              <a:rPr lang="fr-FR" sz="1600" b="1" dirty="0"/>
            </a:br>
            <a:r>
              <a:rPr lang="fr-FR" sz="2000" b="1" dirty="0">
                <a:solidFill>
                  <a:schemeClr val="accent2"/>
                </a:solidFill>
              </a:rPr>
              <a:t>le Père </a:t>
            </a:r>
            <a:r>
              <a:rPr lang="fr-FR" sz="1600" b="1" dirty="0"/>
              <a:t>tout-puissant,</a:t>
            </a:r>
            <a:br>
              <a:rPr lang="fr-FR" sz="1600" b="1" dirty="0"/>
            </a:br>
            <a:r>
              <a:rPr lang="fr-FR" sz="1600" b="1" dirty="0"/>
              <a:t>créateur du ciel et de la terre ;</a:t>
            </a:r>
            <a:br>
              <a:rPr lang="fr-FR" sz="1600" b="1" dirty="0"/>
            </a:br>
            <a:r>
              <a:rPr lang="fr-FR" sz="1600" b="1" dirty="0" smtClean="0"/>
              <a:t>	et </a:t>
            </a:r>
            <a:r>
              <a:rPr lang="fr-FR" sz="1600" b="1" dirty="0"/>
              <a:t>en </a:t>
            </a:r>
            <a:r>
              <a:rPr lang="fr-FR" sz="2000" b="1" dirty="0">
                <a:solidFill>
                  <a:schemeClr val="accent2"/>
                </a:solidFill>
              </a:rPr>
              <a:t>Jésus-Christ</a:t>
            </a:r>
            <a:r>
              <a:rPr lang="fr-FR" sz="1600" b="1" dirty="0"/>
              <a:t>,</a:t>
            </a:r>
            <a:br>
              <a:rPr lang="fr-FR" sz="1600" b="1" dirty="0"/>
            </a:br>
            <a:r>
              <a:rPr lang="fr-FR" sz="1600" b="1" dirty="0" smtClean="0"/>
              <a:t>	son </a:t>
            </a:r>
            <a:r>
              <a:rPr lang="fr-FR" sz="1600" b="1" dirty="0"/>
              <a:t>Fils unique, notre Seigneur,</a:t>
            </a:r>
            <a:br>
              <a:rPr lang="fr-FR" sz="1600" b="1" dirty="0"/>
            </a:br>
            <a:r>
              <a:rPr lang="fr-FR" sz="1600" b="1" dirty="0" smtClean="0"/>
              <a:t>	qui </a:t>
            </a:r>
            <a:r>
              <a:rPr lang="fr-FR" sz="1600" b="1" dirty="0"/>
              <a:t>a été conçu du Saint-Esprit,</a:t>
            </a:r>
            <a:br>
              <a:rPr lang="fr-FR" sz="1600" b="1" dirty="0"/>
            </a:br>
            <a:r>
              <a:rPr lang="fr-FR" sz="1600" b="1" dirty="0" smtClean="0"/>
              <a:t>	est </a:t>
            </a:r>
            <a:r>
              <a:rPr lang="fr-FR" sz="1600" b="1" dirty="0"/>
              <a:t>né de la Vierge Marie,</a:t>
            </a:r>
            <a:br>
              <a:rPr lang="fr-FR" sz="1600" b="1" dirty="0"/>
            </a:br>
            <a:r>
              <a:rPr lang="fr-FR" sz="1600" b="1" dirty="0" smtClean="0"/>
              <a:t>	a </a:t>
            </a:r>
            <a:r>
              <a:rPr lang="fr-FR" sz="1600" b="1" dirty="0"/>
              <a:t>souffert sous Ponce Pilate,</a:t>
            </a:r>
            <a:br>
              <a:rPr lang="fr-FR" sz="1600" b="1" dirty="0"/>
            </a:br>
            <a:r>
              <a:rPr lang="fr-FR" sz="1600" b="1" dirty="0" smtClean="0"/>
              <a:t>	a </a:t>
            </a:r>
            <a:r>
              <a:rPr lang="fr-FR" sz="1600" b="1" dirty="0"/>
              <a:t>été crucifié,</a:t>
            </a:r>
            <a:br>
              <a:rPr lang="fr-FR" sz="1600" b="1" dirty="0"/>
            </a:br>
            <a:r>
              <a:rPr lang="fr-FR" sz="1600" b="1" dirty="0" smtClean="0"/>
              <a:t>	est </a:t>
            </a:r>
            <a:r>
              <a:rPr lang="fr-FR" sz="1600" b="1" dirty="0"/>
              <a:t>mort et a été enseveli,</a:t>
            </a:r>
            <a:br>
              <a:rPr lang="fr-FR" sz="1600" b="1" dirty="0"/>
            </a:br>
            <a:r>
              <a:rPr lang="fr-FR" sz="1600" b="1" dirty="0" smtClean="0"/>
              <a:t>	est </a:t>
            </a:r>
            <a:r>
              <a:rPr lang="fr-FR" sz="1600" b="1" dirty="0"/>
              <a:t>descendu aux enfers,</a:t>
            </a:r>
            <a:br>
              <a:rPr lang="fr-FR" sz="1600" b="1" dirty="0"/>
            </a:br>
            <a:r>
              <a:rPr lang="fr-FR" sz="1600" b="1" dirty="0" smtClean="0"/>
              <a:t>	le </a:t>
            </a:r>
            <a:r>
              <a:rPr lang="fr-FR" sz="1600" b="1" dirty="0"/>
              <a:t>troisième jour est ressuscité des morts,</a:t>
            </a:r>
            <a:br>
              <a:rPr lang="fr-FR" sz="1600" b="1" dirty="0"/>
            </a:br>
            <a:r>
              <a:rPr lang="fr-FR" sz="1600" b="1" dirty="0" smtClean="0"/>
              <a:t>	est </a:t>
            </a:r>
            <a:r>
              <a:rPr lang="fr-FR" sz="1600" b="1" dirty="0"/>
              <a:t>monté aux cieux,</a:t>
            </a:r>
            <a:br>
              <a:rPr lang="fr-FR" sz="1600" b="1" dirty="0"/>
            </a:br>
            <a:r>
              <a:rPr lang="fr-FR" sz="1600" b="1" dirty="0" smtClean="0"/>
              <a:t>	est </a:t>
            </a:r>
            <a:r>
              <a:rPr lang="fr-FR" sz="1600" b="1" dirty="0"/>
              <a:t>assis à la droite de Dieu le Père tout-puissant,</a:t>
            </a:r>
            <a:br>
              <a:rPr lang="fr-FR" sz="1600" b="1" dirty="0"/>
            </a:br>
            <a:r>
              <a:rPr lang="fr-FR" sz="1600" b="1" dirty="0" smtClean="0"/>
              <a:t>	d’où </a:t>
            </a:r>
            <a:r>
              <a:rPr lang="fr-FR" sz="1600" b="1" dirty="0"/>
              <a:t>il viendra juger les vivants et les morts.</a:t>
            </a:r>
            <a:br>
              <a:rPr lang="fr-FR" sz="1600" b="1" dirty="0"/>
            </a:br>
            <a:r>
              <a:rPr lang="fr-FR" sz="1600" b="1" dirty="0" smtClean="0"/>
              <a:t>		</a:t>
            </a:r>
            <a:r>
              <a:rPr lang="fr-FR" sz="2000" b="1" dirty="0" smtClean="0">
                <a:solidFill>
                  <a:schemeClr val="accent2"/>
                </a:solidFill>
              </a:rPr>
              <a:t>Je </a:t>
            </a:r>
            <a:r>
              <a:rPr lang="fr-FR" sz="2000" b="1" dirty="0">
                <a:solidFill>
                  <a:schemeClr val="accent2"/>
                </a:solidFill>
              </a:rPr>
              <a:t>crois en l’Esprit-Saint,</a:t>
            </a:r>
            <a:br>
              <a:rPr lang="fr-FR" sz="2000" b="1" dirty="0">
                <a:solidFill>
                  <a:schemeClr val="accent2"/>
                </a:solidFill>
              </a:rPr>
            </a:br>
            <a:r>
              <a:rPr lang="fr-FR" sz="2000" b="1" dirty="0" smtClean="0">
                <a:solidFill>
                  <a:schemeClr val="accent2"/>
                </a:solidFill>
              </a:rPr>
              <a:t>		</a:t>
            </a:r>
            <a:r>
              <a:rPr lang="fr-FR" sz="1600" b="1" dirty="0" smtClean="0"/>
              <a:t>à </a:t>
            </a:r>
            <a:r>
              <a:rPr lang="fr-FR" sz="1600" b="1" dirty="0"/>
              <a:t>la sainte Eglise catholique,</a:t>
            </a:r>
            <a:br>
              <a:rPr lang="fr-FR" sz="1600" b="1" dirty="0"/>
            </a:br>
            <a:r>
              <a:rPr lang="fr-FR" sz="1600" b="1" dirty="0" smtClean="0"/>
              <a:t>		à </a:t>
            </a:r>
            <a:r>
              <a:rPr lang="fr-FR" sz="1600" b="1" dirty="0"/>
              <a:t>la communion des saints,</a:t>
            </a:r>
            <a:br>
              <a:rPr lang="fr-FR" sz="1600" b="1" dirty="0"/>
            </a:br>
            <a:r>
              <a:rPr lang="fr-FR" sz="1600" b="1" dirty="0" smtClean="0"/>
              <a:t>		à </a:t>
            </a:r>
            <a:r>
              <a:rPr lang="fr-FR" sz="1600" b="1" dirty="0"/>
              <a:t>la rémission des péchés,</a:t>
            </a:r>
            <a:br>
              <a:rPr lang="fr-FR" sz="1600" b="1" dirty="0"/>
            </a:br>
            <a:r>
              <a:rPr lang="fr-FR" sz="1600" b="1" dirty="0" smtClean="0"/>
              <a:t>		à </a:t>
            </a:r>
            <a:r>
              <a:rPr lang="fr-FR" sz="1600" b="1" dirty="0"/>
              <a:t>la résurrection de la chair,</a:t>
            </a:r>
            <a:br>
              <a:rPr lang="fr-FR" sz="1600" b="1" dirty="0"/>
            </a:br>
            <a:r>
              <a:rPr lang="fr-FR" sz="1600" b="1" dirty="0" smtClean="0"/>
              <a:t>		à </a:t>
            </a:r>
            <a:r>
              <a:rPr lang="fr-FR" sz="1600" b="1" dirty="0"/>
              <a:t>la vie éternelle.</a:t>
            </a:r>
            <a:br>
              <a:rPr lang="fr-FR" sz="1600" b="1" dirty="0"/>
            </a:br>
            <a:r>
              <a:rPr lang="fr-FR" sz="1600" b="1" dirty="0" smtClean="0"/>
              <a:t>		Amen</a:t>
            </a:r>
            <a:r>
              <a:rPr lang="fr-FR" sz="1600" b="1" dirty="0"/>
              <a:t>.</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t="13291" b="13136"/>
          <a:stretch/>
        </p:blipFill>
        <p:spPr>
          <a:xfrm>
            <a:off x="4932040" y="1484784"/>
            <a:ext cx="3941510" cy="2362200"/>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6</a:t>
            </a:fld>
            <a:endParaRPr lang="fr-BE"/>
          </a:p>
        </p:txBody>
      </p:sp>
    </p:spTree>
    <p:extLst>
      <p:ext uri="{BB962C8B-B14F-4D97-AF65-F5344CB8AC3E}">
        <p14:creationId xmlns:p14="http://schemas.microsoft.com/office/powerpoint/2010/main" val="1599521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 aussi plusieurs fois pendant la prière eucharistique :</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641593"/>
            <a:ext cx="5976663" cy="4786093"/>
          </a:xfrm>
          <a:prstGeom prst="rect">
            <a:avLst/>
          </a:prstGeom>
        </p:spPr>
      </p:pic>
      <p:sp>
        <p:nvSpPr>
          <p:cNvPr id="5" name="Espace réservé du contenu 4"/>
          <p:cNvSpPr>
            <a:spLocks noGrp="1"/>
          </p:cNvSpPr>
          <p:nvPr>
            <p:ph idx="1"/>
          </p:nvPr>
        </p:nvSpPr>
        <p:spPr>
          <a:xfrm>
            <a:off x="528638" y="1633290"/>
            <a:ext cx="8229600" cy="4709160"/>
          </a:xfrm>
        </p:spPr>
        <p:txBody>
          <a:bodyPr/>
          <a:lstStyle/>
          <a:p>
            <a:endParaRPr lang="fr-FR" dirty="0"/>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7</a:t>
            </a:fld>
            <a:endParaRPr lang="fr-BE"/>
          </a:p>
        </p:txBody>
      </p:sp>
    </p:spTree>
    <p:extLst>
      <p:ext uri="{BB962C8B-B14F-4D97-AF65-F5344CB8AC3E}">
        <p14:creationId xmlns:p14="http://schemas.microsoft.com/office/powerpoint/2010/main" val="2756552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23528" y="404664"/>
            <a:ext cx="8229600" cy="4709160"/>
          </a:xfrm>
        </p:spPr>
        <p:txBody>
          <a:bodyPr>
            <a:normAutofit fontScale="77500" lnSpcReduction="20000"/>
          </a:bodyPr>
          <a:lstStyle/>
          <a:p>
            <a:pPr marL="457200" indent="-457200">
              <a:buFont typeface="Wingdings" panose="05000000000000000000" pitchFamily="2" charset="2"/>
              <a:buChar char="Ø"/>
            </a:pPr>
            <a:r>
              <a:rPr lang="fr-FR" dirty="0" smtClean="0"/>
              <a:t>Lors de l’invocation de l’Esprit sur les offrandes :</a:t>
            </a:r>
          </a:p>
          <a:p>
            <a:pPr marL="0" indent="0">
              <a:buNone/>
            </a:pPr>
            <a:endParaRPr lang="fr-FR" dirty="0" smtClean="0"/>
          </a:p>
          <a:p>
            <a:r>
              <a:rPr lang="fr-FR" dirty="0"/>
              <a:t> </a:t>
            </a:r>
            <a:r>
              <a:rPr lang="fr-FR" dirty="0" smtClean="0"/>
              <a:t>	</a:t>
            </a:r>
            <a:r>
              <a:rPr lang="fr-FR" dirty="0"/>
              <a:t>« Sanctifie ces offrandes en répandant sur elles </a:t>
            </a:r>
            <a:r>
              <a:rPr lang="fr-FR" b="1" dirty="0">
                <a:solidFill>
                  <a:schemeClr val="accent2"/>
                </a:solidFill>
              </a:rPr>
              <a:t>ton Esprit</a:t>
            </a:r>
            <a:r>
              <a:rPr lang="fr-FR" dirty="0"/>
              <a:t> ; qu’elles deviennent pour nous le corps et le sang de Jésus, le Christ, notre Seigneur. » PE 2</a:t>
            </a:r>
          </a:p>
          <a:p>
            <a:r>
              <a:rPr lang="fr-FR" dirty="0"/>
              <a:t>« C’est pourquoi nous te supplions de consacrer toi-même les offrandes que nous apportons… Sanctifie-les </a:t>
            </a:r>
            <a:r>
              <a:rPr lang="fr-FR" b="1" dirty="0">
                <a:solidFill>
                  <a:schemeClr val="accent2"/>
                </a:solidFill>
              </a:rPr>
              <a:t>par ton Esprit</a:t>
            </a:r>
            <a:r>
              <a:rPr lang="fr-FR" b="1" dirty="0"/>
              <a:t> </a:t>
            </a:r>
            <a:r>
              <a:rPr lang="fr-FR" dirty="0"/>
              <a:t>pour qu’elles deviennent le corps et le sang de ton fils Jésus Christ, notre Seigneur, qui nous a dit de célébrer ce mystère. » PE 3</a:t>
            </a:r>
          </a:p>
          <a:p>
            <a:r>
              <a:rPr lang="fr-FR" dirty="0"/>
              <a:t>« Que ce même </a:t>
            </a:r>
            <a:r>
              <a:rPr lang="fr-FR" b="1" dirty="0">
                <a:solidFill>
                  <a:schemeClr val="accent2"/>
                </a:solidFill>
              </a:rPr>
              <a:t>Esprit </a:t>
            </a:r>
            <a:r>
              <a:rPr lang="fr-FR" b="1" dirty="0" smtClean="0">
                <a:solidFill>
                  <a:schemeClr val="accent2"/>
                </a:solidFill>
              </a:rPr>
              <a:t>Saint</a:t>
            </a:r>
            <a:r>
              <a:rPr lang="fr-FR" dirty="0"/>
              <a:t>, nous t’en prions, Seigneur, sanctifie ces offrandes : qu’elles deviennent ainsi le corps et le sang de ton Fils dans la célébration de ce grand mystère, que lui-même nous a laissé en signe de l’Alliance éternelle. » PE 4</a:t>
            </a:r>
          </a:p>
          <a:p>
            <a:pPr marL="0" indent="0">
              <a:buNone/>
            </a:pPr>
            <a:endParaRPr lang="fr-FR" dirty="0" smtClean="0"/>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8</a:t>
            </a:fld>
            <a:endParaRPr lang="fr-BE"/>
          </a:p>
        </p:txBody>
      </p:sp>
    </p:spTree>
    <p:extLst>
      <p:ext uri="{BB962C8B-B14F-4D97-AF65-F5344CB8AC3E}">
        <p14:creationId xmlns:p14="http://schemas.microsoft.com/office/powerpoint/2010/main" val="3371468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8638" y="764704"/>
            <a:ext cx="8229600" cy="4709160"/>
          </a:xfrm>
        </p:spPr>
        <p:txBody>
          <a:bodyPr>
            <a:normAutofit fontScale="85000" lnSpcReduction="10000"/>
          </a:bodyPr>
          <a:lstStyle/>
          <a:p>
            <a:pPr>
              <a:buFont typeface="Wingdings" panose="05000000000000000000" pitchFamily="2" charset="2"/>
              <a:buChar char="Ø"/>
            </a:pPr>
            <a:r>
              <a:rPr lang="fr-FR" dirty="0" smtClean="0"/>
              <a:t>Lors de l’invocation </a:t>
            </a:r>
            <a:r>
              <a:rPr lang="fr-FR" dirty="0"/>
              <a:t>de l’Esprit sur l’assemblée </a:t>
            </a:r>
            <a:r>
              <a:rPr lang="fr-FR" dirty="0" smtClean="0"/>
              <a:t>:</a:t>
            </a:r>
          </a:p>
          <a:p>
            <a:pPr>
              <a:buFont typeface="Wingdings" panose="05000000000000000000" pitchFamily="2" charset="2"/>
              <a:buChar char="Ø"/>
            </a:pPr>
            <a:endParaRPr lang="fr-FR" dirty="0"/>
          </a:p>
          <a:p>
            <a:pPr lvl="1">
              <a:buFont typeface="Wingdings" panose="05000000000000000000" pitchFamily="2" charset="2"/>
              <a:buChar char="q"/>
            </a:pPr>
            <a:r>
              <a:rPr lang="fr-FR" dirty="0"/>
              <a:t>« Humblement, nous te demandons qu’en ayant part au corps et au sang du Christ, nous soyons rassemblés </a:t>
            </a:r>
            <a:r>
              <a:rPr lang="fr-FR" b="1" dirty="0">
                <a:solidFill>
                  <a:schemeClr val="accent2"/>
                </a:solidFill>
              </a:rPr>
              <a:t>par l’Esprit saint </a:t>
            </a:r>
            <a:r>
              <a:rPr lang="fr-FR" dirty="0"/>
              <a:t>en un seul corps. » PE 2</a:t>
            </a:r>
          </a:p>
          <a:p>
            <a:pPr lvl="1">
              <a:buFont typeface="Wingdings" panose="05000000000000000000" pitchFamily="2" charset="2"/>
              <a:buChar char="q"/>
            </a:pPr>
            <a:r>
              <a:rPr lang="fr-FR" dirty="0"/>
              <a:t>« … quand nous serons nourris de son corps et de son sang et remplis </a:t>
            </a:r>
            <a:r>
              <a:rPr lang="fr-FR" b="1" dirty="0">
                <a:solidFill>
                  <a:schemeClr val="accent2"/>
                </a:solidFill>
              </a:rPr>
              <a:t>de l’Esprit saint</a:t>
            </a:r>
            <a:r>
              <a:rPr lang="fr-FR" dirty="0"/>
              <a:t>, accorde-nous d’être un seul corps et un seul esprit dans le Christ. Que </a:t>
            </a:r>
            <a:r>
              <a:rPr lang="fr-FR" b="1" dirty="0">
                <a:solidFill>
                  <a:schemeClr val="accent2"/>
                </a:solidFill>
              </a:rPr>
              <a:t>l’Esprit saint </a:t>
            </a:r>
            <a:r>
              <a:rPr lang="fr-FR" dirty="0"/>
              <a:t>fasse de nous une éternelle offrande à ta gloire, pour que nous obtenions un jour les biens du monde à venir… » PE 3</a:t>
            </a:r>
          </a:p>
          <a:p>
            <a:pPr lvl="1">
              <a:buFont typeface="Wingdings" panose="05000000000000000000" pitchFamily="2" charset="2"/>
              <a:buChar char="q"/>
            </a:pPr>
            <a:r>
              <a:rPr lang="fr-FR" dirty="0"/>
              <a:t>« Regarde Seigneur, cette offrande que tu as donnée toi-même à ton Eglise ; accorde à tous ceux qui vont partager ce pain et boire à cette coupe d’être rassemblés par </a:t>
            </a:r>
            <a:r>
              <a:rPr lang="fr-FR" b="1" dirty="0">
                <a:solidFill>
                  <a:schemeClr val="accent2"/>
                </a:solidFill>
              </a:rPr>
              <a:t>l’Esprit saint </a:t>
            </a:r>
            <a:r>
              <a:rPr lang="fr-FR" dirty="0"/>
              <a:t>en un seul corps, pour qu’ils soient eux-mêmes dans le Christ une vivante offrande à la louange de ta gloire. » PE 4</a:t>
            </a:r>
          </a:p>
          <a:p>
            <a:pPr>
              <a:buFont typeface="Wingdings" panose="05000000000000000000" pitchFamily="2" charset="2"/>
              <a:buChar char="Ø"/>
            </a:pPr>
            <a:endParaRPr lang="fr-FR" dirty="0"/>
          </a:p>
        </p:txBody>
      </p:sp>
      <p:sp>
        <p:nvSpPr>
          <p:cNvPr id="2" name="Espace réservé du numéro de diapositive 1"/>
          <p:cNvSpPr>
            <a:spLocks noGrp="1"/>
          </p:cNvSpPr>
          <p:nvPr>
            <p:ph type="sldNum" sz="quarter" idx="12"/>
          </p:nvPr>
        </p:nvSpPr>
        <p:spPr/>
        <p:txBody>
          <a:bodyPr/>
          <a:lstStyle/>
          <a:p>
            <a:fld id="{CF4668DC-857F-487D-BFFA-8C0CA5037977}" type="slidenum">
              <a:rPr lang="fr-BE" smtClean="0"/>
              <a:pPr/>
              <a:t>9</a:t>
            </a:fld>
            <a:endParaRPr lang="fr-BE"/>
          </a:p>
        </p:txBody>
      </p:sp>
    </p:spTree>
    <p:extLst>
      <p:ext uri="{BB962C8B-B14F-4D97-AF65-F5344CB8AC3E}">
        <p14:creationId xmlns:p14="http://schemas.microsoft.com/office/powerpoint/2010/main" val="38845672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Essenti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1810</TotalTime>
  <Words>1061</Words>
  <Application>Microsoft Office PowerPoint</Application>
  <PresentationFormat>Affichage à l'écran (4:3)</PresentationFormat>
  <Paragraphs>199</Paragraphs>
  <Slides>41</Slides>
  <Notes>2</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Apex</vt:lpstr>
      <vt:lpstr>La Pentecôte Le souffle de l’Esprit</vt:lpstr>
      <vt:lpstr>Présentation PowerPoint</vt:lpstr>
      <vt:lpstr>Présentation PowerPoint</vt:lpstr>
      <vt:lpstr>On parle de l’Esprit Saint dans le signe de croix…</vt:lpstr>
      <vt:lpstr>On en parle aussi de nombreuses fois pendant la messe…</vt:lpstr>
      <vt:lpstr>On en parle encore dans de nombreuses prières comme le « Je crois en Dieu », ou « CREDO »</vt:lpstr>
      <vt:lpstr>Et aussi plusieurs fois pendant la prière eucharistique :</vt:lpstr>
      <vt:lpstr>Présentation PowerPoint</vt:lpstr>
      <vt:lpstr>Présentation PowerPoint</vt:lpstr>
      <vt:lpstr>Présentation PowerPoint</vt:lpstr>
      <vt:lpstr>Présentation PowerPoint</vt:lpstr>
      <vt:lpstr>Actes des Apôtres : (Ac 2, 1-12)</vt:lpstr>
      <vt:lpstr>Chant à l’Esprit Saint</vt:lpstr>
      <vt:lpstr>Présentation PowerPoint</vt:lpstr>
      <vt:lpstr>Présentation PowerPoint</vt:lpstr>
      <vt:lpstr>Le contenu du jeu</vt:lpstr>
      <vt:lpstr>L’eau</vt:lpstr>
      <vt:lpstr>La colombe                           </vt:lpstr>
      <vt:lpstr>Le feu</vt:lpstr>
      <vt:lpstr>La nuée</vt:lpstr>
      <vt:lpstr>Le vent</vt:lpstr>
      <vt:lpstr>Le souffle</vt:lpstr>
      <vt:lpstr>12 cartes-définitions en bleu</vt:lpstr>
      <vt:lpstr>12 cartes-citations en vert</vt:lpstr>
      <vt:lpstr>La règle du jeu :</vt:lpstr>
      <vt:lpstr>Présentation PowerPoint</vt:lpstr>
      <vt:lpstr>Avec la colombe</vt:lpstr>
      <vt:lpstr>Avec le feu</vt:lpstr>
      <vt:lpstr>Avec l’eau</vt:lpstr>
      <vt:lpstr>Avec le vent</vt:lpstr>
      <vt:lpstr>Avec la nuée</vt:lpstr>
      <vt:lpstr>Avec le souffle</vt:lpstr>
      <vt:lpstr>Présentation PowerPoint</vt:lpstr>
      <vt:lpstr>Les dons de l’Esprit</vt:lpstr>
      <vt:lpstr>Les fruits de l’Esprit</vt:lpstr>
      <vt:lpstr>Présentation PowerPoint</vt:lpstr>
      <vt:lpstr>Lectio divina</vt:lpstr>
      <vt:lpstr>Prière</vt:lpstr>
      <vt:lpstr>Chant à l’Esprit Saint</vt:lpstr>
      <vt:lpstr>Neuvaine des sœurs des campagnes de Ligueil</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Pentecôte Le souffle de l’Esprit</dc:title>
  <dc:creator>Utilisateur</dc:creator>
  <cp:lastModifiedBy>Utilisateur</cp:lastModifiedBy>
  <cp:revision>104</cp:revision>
  <cp:lastPrinted>2020-10-06T10:13:04Z</cp:lastPrinted>
  <dcterms:created xsi:type="dcterms:W3CDTF">2020-05-26T09:14:50Z</dcterms:created>
  <dcterms:modified xsi:type="dcterms:W3CDTF">2020-10-15T08:25:40Z</dcterms:modified>
</cp:coreProperties>
</file>