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handoutMasterIdLst>
    <p:handoutMasterId r:id="rId39"/>
  </p:handoutMasterIdLst>
  <p:sldIdLst>
    <p:sldId id="405" r:id="rId2"/>
    <p:sldId id="406" r:id="rId3"/>
    <p:sldId id="398" r:id="rId4"/>
    <p:sldId id="396" r:id="rId5"/>
    <p:sldId id="397" r:id="rId6"/>
    <p:sldId id="291" r:id="rId7"/>
    <p:sldId id="265" r:id="rId8"/>
    <p:sldId id="299" r:id="rId9"/>
    <p:sldId id="365" r:id="rId10"/>
    <p:sldId id="352" r:id="rId11"/>
    <p:sldId id="353" r:id="rId12"/>
    <p:sldId id="354" r:id="rId13"/>
    <p:sldId id="355" r:id="rId14"/>
    <p:sldId id="293" r:id="rId15"/>
    <p:sldId id="294" r:id="rId16"/>
    <p:sldId id="307" r:id="rId17"/>
    <p:sldId id="330" r:id="rId18"/>
    <p:sldId id="332" r:id="rId19"/>
    <p:sldId id="399" r:id="rId20"/>
    <p:sldId id="400" r:id="rId21"/>
    <p:sldId id="401" r:id="rId22"/>
    <p:sldId id="357" r:id="rId23"/>
    <p:sldId id="383" r:id="rId24"/>
    <p:sldId id="391" r:id="rId25"/>
    <p:sldId id="308" r:id="rId26"/>
    <p:sldId id="333" r:id="rId27"/>
    <p:sldId id="262" r:id="rId28"/>
    <p:sldId id="394" r:id="rId29"/>
    <p:sldId id="315" r:id="rId30"/>
    <p:sldId id="395" r:id="rId31"/>
    <p:sldId id="393" r:id="rId32"/>
    <p:sldId id="282" r:id="rId33"/>
    <p:sldId id="403" r:id="rId34"/>
    <p:sldId id="408" r:id="rId35"/>
    <p:sldId id="404" r:id="rId36"/>
    <p:sldId id="407" r:id="rId37"/>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8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9" autoAdjust="0"/>
    <p:restoredTop sz="99104" autoAdjust="0"/>
  </p:normalViewPr>
  <p:slideViewPr>
    <p:cSldViewPr>
      <p:cViewPr varScale="1">
        <p:scale>
          <a:sx n="65" d="100"/>
          <a:sy n="65" d="100"/>
        </p:scale>
        <p:origin x="-821" y="-77"/>
      </p:cViewPr>
      <p:guideLst>
        <p:guide orient="horz" pos="2024"/>
        <p:guide pos="2880"/>
      </p:guideLst>
    </p:cSldViewPr>
  </p:slideViewPr>
  <p:notesTextViewPr>
    <p:cViewPr>
      <p:scale>
        <a:sx n="1" d="1"/>
        <a:sy n="1" d="1"/>
      </p:scale>
      <p:origin x="0" y="0"/>
    </p:cViewPr>
  </p:notesTextViewPr>
  <p:sorterViewPr>
    <p:cViewPr>
      <p:scale>
        <a:sx n="100" d="100"/>
        <a:sy n="100" d="100"/>
      </p:scale>
      <p:origin x="0" y="5208"/>
    </p:cViewPr>
  </p:sorterViewPr>
  <p:notesViewPr>
    <p:cSldViewPr showGuides="1">
      <p:cViewPr varScale="1">
        <p:scale>
          <a:sx n="41" d="100"/>
          <a:sy n="41" d="100"/>
        </p:scale>
        <p:origin x="-2347"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A3F9DAC1-5A4D-4CCE-9A94-92DADC03A523}" type="datetimeFigureOut">
              <a:rPr lang="fr-FR" smtClean="0"/>
              <a:t>01/10/2020</a:t>
            </a:fld>
            <a:endParaRPr lang="fr-FR"/>
          </a:p>
        </p:txBody>
      </p:sp>
      <p:sp>
        <p:nvSpPr>
          <p:cNvPr id="4" name="Espace réservé du pied de page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45E3C3BC-1685-48C1-AC53-798E1D597643}" type="slidenum">
              <a:rPr lang="fr-FR" smtClean="0"/>
              <a:t>‹N°›</a:t>
            </a:fld>
            <a:endParaRPr lang="fr-FR"/>
          </a:p>
        </p:txBody>
      </p:sp>
    </p:spTree>
    <p:extLst>
      <p:ext uri="{BB962C8B-B14F-4D97-AF65-F5344CB8AC3E}">
        <p14:creationId xmlns:p14="http://schemas.microsoft.com/office/powerpoint/2010/main" val="1086071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8541816E-2F18-4BEF-80A2-3517318CBE12}" type="datetimeFigureOut">
              <a:rPr lang="fr-FR" smtClean="0"/>
              <a:t>01/10/2020</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077F4068-CBB9-4987-806B-F4D87A6F0A52}" type="slidenum">
              <a:rPr lang="fr-FR" smtClean="0"/>
              <a:t>‹N°›</a:t>
            </a:fld>
            <a:endParaRPr lang="fr-FR"/>
          </a:p>
        </p:txBody>
      </p:sp>
    </p:spTree>
    <p:extLst>
      <p:ext uri="{BB962C8B-B14F-4D97-AF65-F5344CB8AC3E}">
        <p14:creationId xmlns:p14="http://schemas.microsoft.com/office/powerpoint/2010/main" val="37900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a:t>
            </a:fld>
            <a:endParaRPr lang="fr-FR"/>
          </a:p>
        </p:txBody>
      </p:sp>
    </p:spTree>
    <p:extLst>
      <p:ext uri="{BB962C8B-B14F-4D97-AF65-F5344CB8AC3E}">
        <p14:creationId xmlns:p14="http://schemas.microsoft.com/office/powerpoint/2010/main" val="765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D10</a:t>
            </a:r>
          </a:p>
          <a:p>
            <a:pPr algn="ctr"/>
            <a:endParaRPr lang="fr-FR" sz="2800" dirty="0"/>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12</a:t>
            </a:fld>
            <a:endParaRPr lang="fr-FR"/>
          </a:p>
        </p:txBody>
      </p:sp>
    </p:spTree>
    <p:extLst>
      <p:ext uri="{BB962C8B-B14F-4D97-AF65-F5344CB8AC3E}">
        <p14:creationId xmlns:p14="http://schemas.microsoft.com/office/powerpoint/2010/main" val="415174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D11</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13</a:t>
            </a:fld>
            <a:endParaRPr lang="fr-FR"/>
          </a:p>
        </p:txBody>
      </p:sp>
    </p:spTree>
    <p:extLst>
      <p:ext uri="{BB962C8B-B14F-4D97-AF65-F5344CB8AC3E}">
        <p14:creationId xmlns:p14="http://schemas.microsoft.com/office/powerpoint/2010/main" val="80280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D12</a:t>
            </a:r>
          </a:p>
          <a:p>
            <a:pPr algn="ctr"/>
            <a:endParaRPr lang="fr-FR" sz="2800" dirty="0"/>
          </a:p>
          <a:p>
            <a:r>
              <a:rPr lang="fr-FR" sz="1600" dirty="0" smtClean="0"/>
              <a:t>La messe du Jeudi Saint se poursuit par un temps de veille et de prière silencieuse, comme Jésus au Mont des Oliviers.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14</a:t>
            </a:fld>
            <a:endParaRPr lang="fr-FR"/>
          </a:p>
        </p:txBody>
      </p:sp>
    </p:spTree>
    <p:extLst>
      <p:ext uri="{BB962C8B-B14F-4D97-AF65-F5344CB8AC3E}">
        <p14:creationId xmlns:p14="http://schemas.microsoft.com/office/powerpoint/2010/main" val="307330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D13</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15</a:t>
            </a:fld>
            <a:endParaRPr lang="fr-FR"/>
          </a:p>
        </p:txBody>
      </p:sp>
    </p:spTree>
    <p:extLst>
      <p:ext uri="{BB962C8B-B14F-4D97-AF65-F5344CB8AC3E}">
        <p14:creationId xmlns:p14="http://schemas.microsoft.com/office/powerpoint/2010/main" val="1041129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D14</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16</a:t>
            </a:fld>
            <a:endParaRPr lang="fr-FR"/>
          </a:p>
        </p:txBody>
      </p:sp>
    </p:spTree>
    <p:extLst>
      <p:ext uri="{BB962C8B-B14F-4D97-AF65-F5344CB8AC3E}">
        <p14:creationId xmlns:p14="http://schemas.microsoft.com/office/powerpoint/2010/main" val="82711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D15</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17</a:t>
            </a:fld>
            <a:endParaRPr lang="fr-FR"/>
          </a:p>
        </p:txBody>
      </p:sp>
    </p:spTree>
    <p:extLst>
      <p:ext uri="{BB962C8B-B14F-4D97-AF65-F5344CB8AC3E}">
        <p14:creationId xmlns:p14="http://schemas.microsoft.com/office/powerpoint/2010/main" val="105056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D16</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18</a:t>
            </a:fld>
            <a:endParaRPr lang="fr-FR"/>
          </a:p>
        </p:txBody>
      </p:sp>
    </p:spTree>
    <p:extLst>
      <p:ext uri="{BB962C8B-B14F-4D97-AF65-F5344CB8AC3E}">
        <p14:creationId xmlns:p14="http://schemas.microsoft.com/office/powerpoint/2010/main" val="158913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D17</a:t>
            </a:r>
          </a:p>
          <a:p>
            <a:pPr algn="ctr"/>
            <a:endParaRPr lang="fr-FR" sz="2800" dirty="0"/>
          </a:p>
          <a:p>
            <a:r>
              <a:rPr lang="fr-FR" sz="1600" dirty="0" smtClean="0"/>
              <a:t>Le soir, à l’église, on lit le récit de la Passion de Jésus en entier pendant que l’assemblée est debout comme on le fait déjà le jour des Rameaux.</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19</a:t>
            </a:fld>
            <a:endParaRPr lang="fr-FR"/>
          </a:p>
        </p:txBody>
      </p:sp>
    </p:spTree>
    <p:extLst>
      <p:ext uri="{BB962C8B-B14F-4D97-AF65-F5344CB8AC3E}">
        <p14:creationId xmlns:p14="http://schemas.microsoft.com/office/powerpoint/2010/main" val="3267814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D18</a:t>
            </a:r>
          </a:p>
          <a:p>
            <a:pPr algn="ctr"/>
            <a:endParaRPr lang="fr-FR" sz="2800" dirty="0"/>
          </a:p>
          <a:p>
            <a:r>
              <a:rPr lang="fr-FR" sz="1600" dirty="0" smtClean="0"/>
              <a:t>Ensuite, il y a une très grande prière pour le monde entier, très longue, où l’Église veut porter vraiment le monde entier au pied de la Croix (10 intentions, en voici une, la 4</a:t>
            </a:r>
            <a:r>
              <a:rPr lang="fr-FR" sz="1600" baseline="30000" dirty="0" smtClean="0"/>
              <a:t>e</a:t>
            </a:r>
            <a:r>
              <a:rPr lang="fr-FR" sz="1600" dirty="0" smtClean="0"/>
              <a:t> , qui est pour les catéchumènes : ……………….</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20</a:t>
            </a:fld>
            <a:endParaRPr lang="fr-FR"/>
          </a:p>
        </p:txBody>
      </p:sp>
    </p:spTree>
    <p:extLst>
      <p:ext uri="{BB962C8B-B14F-4D97-AF65-F5344CB8AC3E}">
        <p14:creationId xmlns:p14="http://schemas.microsoft.com/office/powerpoint/2010/main" val="301446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D19</a:t>
            </a:r>
          </a:p>
          <a:p>
            <a:pPr algn="ctr"/>
            <a:endParaRPr lang="fr-FR" sz="2800" dirty="0"/>
          </a:p>
          <a:p>
            <a:r>
              <a:rPr lang="fr-FR" sz="1600" dirty="0" smtClean="0"/>
              <a:t>Puis les chrétiens sont invités à faire un geste de vénération de la croix : la toucher, l’embrasser, s’incliner devant elle…</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21</a:t>
            </a:fld>
            <a:endParaRPr lang="fr-FR"/>
          </a:p>
        </p:txBody>
      </p:sp>
    </p:spTree>
    <p:extLst>
      <p:ext uri="{BB962C8B-B14F-4D97-AF65-F5344CB8AC3E}">
        <p14:creationId xmlns:p14="http://schemas.microsoft.com/office/powerpoint/2010/main" val="366395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4</a:t>
            </a:fld>
            <a:endParaRPr lang="fr-FR"/>
          </a:p>
        </p:txBody>
      </p:sp>
    </p:spTree>
    <p:extLst>
      <p:ext uri="{BB962C8B-B14F-4D97-AF65-F5344CB8AC3E}">
        <p14:creationId xmlns:p14="http://schemas.microsoft.com/office/powerpoint/2010/main" val="421167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D20</a:t>
            </a:r>
          </a:p>
          <a:p>
            <a:pPr algn="ctr"/>
            <a:endParaRPr lang="fr-FR" sz="2800" dirty="0"/>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22</a:t>
            </a:fld>
            <a:endParaRPr lang="fr-FR"/>
          </a:p>
        </p:txBody>
      </p:sp>
    </p:spTree>
    <p:extLst>
      <p:ext uri="{BB962C8B-B14F-4D97-AF65-F5344CB8AC3E}">
        <p14:creationId xmlns:p14="http://schemas.microsoft.com/office/powerpoint/2010/main" val="333207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D21</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23</a:t>
            </a:fld>
            <a:endParaRPr lang="fr-FR"/>
          </a:p>
        </p:txBody>
      </p:sp>
    </p:spTree>
    <p:extLst>
      <p:ext uri="{BB962C8B-B14F-4D97-AF65-F5344CB8AC3E}">
        <p14:creationId xmlns:p14="http://schemas.microsoft.com/office/powerpoint/2010/main" val="336584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D22</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24</a:t>
            </a:fld>
            <a:endParaRPr lang="fr-FR"/>
          </a:p>
        </p:txBody>
      </p:sp>
    </p:spTree>
    <p:extLst>
      <p:ext uri="{BB962C8B-B14F-4D97-AF65-F5344CB8AC3E}">
        <p14:creationId xmlns:p14="http://schemas.microsoft.com/office/powerpoint/2010/main" val="2610346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D23</a:t>
            </a:r>
          </a:p>
          <a:p>
            <a:pPr algn="ctr"/>
            <a:endParaRPr lang="fr-FR" sz="2800" dirty="0"/>
          </a:p>
          <a:p>
            <a:r>
              <a:rPr lang="fr-FR" sz="1600" dirty="0" smtClean="0"/>
              <a:t>La journée du samedi est silencieuse. Elle fait mémoire du silence de la mort dans lequel Jésus est entré.</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25</a:t>
            </a:fld>
            <a:endParaRPr lang="fr-FR"/>
          </a:p>
        </p:txBody>
      </p:sp>
    </p:spTree>
    <p:extLst>
      <p:ext uri="{BB962C8B-B14F-4D97-AF65-F5344CB8AC3E}">
        <p14:creationId xmlns:p14="http://schemas.microsoft.com/office/powerpoint/2010/main" val="1946862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D24</a:t>
            </a:r>
          </a:p>
          <a:p>
            <a:pPr algn="ctr"/>
            <a:endParaRPr lang="fr-FR" sz="2800" dirty="0"/>
          </a:p>
          <a:p>
            <a:r>
              <a:rPr lang="fr-FR" sz="1600" dirty="0" smtClean="0"/>
              <a:t>…………C’est le temps où Jésus descend aux enfers, le lieu des morts, pour aller chercher tous les hommes de tous les temps.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26</a:t>
            </a:fld>
            <a:endParaRPr lang="fr-FR"/>
          </a:p>
        </p:txBody>
      </p:sp>
    </p:spTree>
    <p:extLst>
      <p:ext uri="{BB962C8B-B14F-4D97-AF65-F5344CB8AC3E}">
        <p14:creationId xmlns:p14="http://schemas.microsoft.com/office/powerpoint/2010/main" val="40512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D25</a:t>
            </a:r>
          </a:p>
          <a:p>
            <a:pPr algn="ctr"/>
            <a:endParaRPr lang="fr-FR" sz="2800" dirty="0"/>
          </a:p>
          <a:p>
            <a:r>
              <a:rPr lang="fr-FR" sz="1600" dirty="0" smtClean="0"/>
              <a:t>Le soir, à l’extérieur de l’église, on allume un feu : C’est la veillée Pascale. À ce feu on allume un immense cierge qu’on appelle cierge pascal et des plus petits qu’on donne à tous ceux qui sont là. Puis tous entrent dans l’église.</a:t>
            </a:r>
          </a:p>
          <a:p>
            <a:r>
              <a:rPr lang="fr-FR" sz="1600" dirty="0" smtClean="0"/>
              <a:t>Nuit de feu, où nous passons des ténèbres de la nuit à la lumière de la résurrection.</a:t>
            </a:r>
          </a:p>
          <a:p>
            <a:r>
              <a:rPr lang="fr-FR" sz="1600" dirty="0" smtClean="0"/>
              <a:t>Nous laissons éclater notre joie de la Résurrection avec un chant très joyeux : « Qu’éclate dans le ciel la joie des anges…La mort est définitivement vaincue, le Christ a brisé les portes de la mort, il est ressuscité et titre les hommes de leurs tombeaux ».</a:t>
            </a:r>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27</a:t>
            </a:fld>
            <a:endParaRPr lang="fr-FR"/>
          </a:p>
        </p:txBody>
      </p:sp>
    </p:spTree>
    <p:extLst>
      <p:ext uri="{BB962C8B-B14F-4D97-AF65-F5344CB8AC3E}">
        <p14:creationId xmlns:p14="http://schemas.microsoft.com/office/powerpoint/2010/main" val="2676003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D26</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28</a:t>
            </a:fld>
            <a:endParaRPr lang="fr-FR"/>
          </a:p>
        </p:txBody>
      </p:sp>
    </p:spTree>
    <p:extLst>
      <p:ext uri="{BB962C8B-B14F-4D97-AF65-F5344CB8AC3E}">
        <p14:creationId xmlns:p14="http://schemas.microsoft.com/office/powerpoint/2010/main" val="143163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D27</a:t>
            </a: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29</a:t>
            </a:fld>
            <a:endParaRPr lang="fr-FR"/>
          </a:p>
        </p:txBody>
      </p:sp>
    </p:spTree>
    <p:extLst>
      <p:ext uri="{BB962C8B-B14F-4D97-AF65-F5344CB8AC3E}">
        <p14:creationId xmlns:p14="http://schemas.microsoft.com/office/powerpoint/2010/main" val="4126648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D28</a:t>
            </a:r>
          </a:p>
          <a:p>
            <a:pPr algn="ctr"/>
            <a:endParaRPr lang="fr-FR" sz="2800" dirty="0"/>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30</a:t>
            </a:fld>
            <a:endParaRPr lang="fr-FR"/>
          </a:p>
        </p:txBody>
      </p:sp>
    </p:spTree>
    <p:extLst>
      <p:ext uri="{BB962C8B-B14F-4D97-AF65-F5344CB8AC3E}">
        <p14:creationId xmlns:p14="http://schemas.microsoft.com/office/powerpoint/2010/main" val="2122469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D29</a:t>
            </a:r>
          </a:p>
          <a:p>
            <a:pPr algn="ctr"/>
            <a:endParaRPr lang="fr-FR" sz="2800" dirty="0" smtClean="0"/>
          </a:p>
          <a:p>
            <a:r>
              <a:rPr lang="fr-FR" sz="1600" dirty="0" smtClean="0"/>
              <a:t>…………. »Il n’y a pas de plus grand amour que de donner sa vie pour ses amis ». Je ne sais pas pour vous, mais dans ma vie je constate que je trouve davantage de bonheur lorsque je donne gratuitement que lorsque mon geste  est intéressé. Jésus cherchait à donner le vrai bonheur, et pour cela, il s’est donné entièrement.</a:t>
            </a:r>
          </a:p>
          <a:p>
            <a:r>
              <a:rPr lang="fr-FR" sz="1600" dirty="0" smtClean="0"/>
              <a:t>Vous allez me dire : il n’est pas le seul. Cela, d’autres que Jésus l’ont fait en combattant jusqu’au bout pour une cause : la paix ou la justice par exemple, comme </a:t>
            </a:r>
            <a:r>
              <a:rPr lang="fr-FR" sz="1600" dirty="0" err="1" smtClean="0"/>
              <a:t>Ghandi</a:t>
            </a:r>
            <a:r>
              <a:rPr lang="fr-FR" sz="1600" dirty="0" smtClean="0"/>
              <a:t>, Nelson Mandela.</a:t>
            </a:r>
          </a:p>
          <a:p>
            <a:r>
              <a:rPr lang="fr-FR" sz="1600" dirty="0" smtClean="0"/>
              <a:t>Cela les a  aussi conduits à la prison ou à la mort.</a:t>
            </a:r>
          </a:p>
          <a:p>
            <a:r>
              <a:rPr lang="fr-FR" sz="1600" dirty="0" smtClean="0"/>
              <a:t>Par rapport à eux, qu’est-ce que Jésus de Nazareth a de plus ou </a:t>
            </a:r>
            <a:r>
              <a:rPr lang="fr-FR" sz="1600" smtClean="0"/>
              <a:t>de différent ?</a:t>
            </a:r>
            <a:endParaRPr lang="fr-FR" sz="1600" dirty="0"/>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31</a:t>
            </a:fld>
            <a:endParaRPr lang="fr-FR" dirty="0"/>
          </a:p>
        </p:txBody>
      </p:sp>
    </p:spTree>
    <p:extLst>
      <p:ext uri="{BB962C8B-B14F-4D97-AF65-F5344CB8AC3E}">
        <p14:creationId xmlns:p14="http://schemas.microsoft.com/office/powerpoint/2010/main" val="176841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D3</a:t>
            </a:r>
          </a:p>
          <a:p>
            <a:pPr algn="ctr"/>
            <a:endParaRPr lang="fr-FR" sz="1800" dirty="0"/>
          </a:p>
          <a:p>
            <a:r>
              <a:rPr lang="fr-FR" sz="1800" dirty="0" smtClean="0"/>
              <a:t>……..Je vous propose de suivre le fil de ces trois jours</a:t>
            </a:r>
            <a:endParaRPr lang="fr-FR" sz="1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5</a:t>
            </a:fld>
            <a:endParaRPr lang="fr-FR"/>
          </a:p>
        </p:txBody>
      </p:sp>
    </p:spTree>
    <p:extLst>
      <p:ext uri="{BB962C8B-B14F-4D97-AF65-F5344CB8AC3E}">
        <p14:creationId xmlns:p14="http://schemas.microsoft.com/office/powerpoint/2010/main" val="3057563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D30</a:t>
            </a:r>
          </a:p>
          <a:p>
            <a:pPr algn="ctr"/>
            <a:endParaRPr lang="fr-FR" sz="2800" dirty="0"/>
          </a:p>
          <a:p>
            <a:r>
              <a:rPr lang="fr-FR" sz="1600" dirty="0" smtClean="0"/>
              <a:t>Jésus avait dit : « je suis venu pour que les hommes aient la vie et qu’ils l’aient en abondance ». Vous l’entendez, c’est pour ça que Jésus est venu, c’est pour donner la vie, la vie en abondance, aux hommes, à chacun de nous !</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32</a:t>
            </a:fld>
            <a:endParaRPr lang="fr-FR"/>
          </a:p>
        </p:txBody>
      </p:sp>
    </p:spTree>
    <p:extLst>
      <p:ext uri="{BB962C8B-B14F-4D97-AF65-F5344CB8AC3E}">
        <p14:creationId xmlns:p14="http://schemas.microsoft.com/office/powerpoint/2010/main" val="237170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D4</a:t>
            </a:r>
          </a:p>
          <a:p>
            <a:r>
              <a:rPr lang="fr-FR" sz="1600" dirty="0" smtClean="0"/>
              <a:t>Lors de la messe du jeudi saint, nous nous souvenons du dernier repas que jésus  pris avec ses disciples : c’est la Cène. Jésus ce soir-là pose deux actes étonnants et très importants pour nous chrétiens : en partageant le pain et le vin, il institue l’eucharistie ; et il lave les pieds de ses apôtres.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6</a:t>
            </a:fld>
            <a:endParaRPr lang="fr-FR"/>
          </a:p>
        </p:txBody>
      </p:sp>
    </p:spTree>
    <p:extLst>
      <p:ext uri="{BB962C8B-B14F-4D97-AF65-F5344CB8AC3E}">
        <p14:creationId xmlns:p14="http://schemas.microsoft.com/office/powerpoint/2010/main" val="285834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D5</a:t>
            </a:r>
          </a:p>
          <a:p>
            <a:endParaRPr lang="fr-FR" dirty="0"/>
          </a:p>
          <a:p>
            <a:r>
              <a:rPr lang="fr-FR" sz="1600" dirty="0" smtClean="0"/>
              <a:t>…. </a:t>
            </a:r>
            <a:r>
              <a:rPr lang="fr-FR" sz="1600" dirty="0"/>
              <a:t> </a:t>
            </a:r>
            <a:r>
              <a:rPr lang="fr-FR" sz="1600" dirty="0" smtClean="0"/>
              <a:t>« Ceci est mon corps livré pour vous ». « Prenez et buvez, ceci est mon sang versé pour vous et pour la multitude »</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7</a:t>
            </a:fld>
            <a:endParaRPr lang="fr-FR"/>
          </a:p>
        </p:txBody>
      </p:sp>
    </p:spTree>
    <p:extLst>
      <p:ext uri="{BB962C8B-B14F-4D97-AF65-F5344CB8AC3E}">
        <p14:creationId xmlns:p14="http://schemas.microsoft.com/office/powerpoint/2010/main" val="1685749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D6</a:t>
            </a:r>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8</a:t>
            </a:fld>
            <a:endParaRPr lang="fr-FR"/>
          </a:p>
        </p:txBody>
      </p:sp>
    </p:spTree>
    <p:extLst>
      <p:ext uri="{BB962C8B-B14F-4D97-AF65-F5344CB8AC3E}">
        <p14:creationId xmlns:p14="http://schemas.microsoft.com/office/powerpoint/2010/main" val="198084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D7</a:t>
            </a:r>
          </a:p>
          <a:p>
            <a:pPr algn="ctr"/>
            <a:endParaRPr lang="fr-FR" sz="28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9</a:t>
            </a:fld>
            <a:endParaRPr lang="fr-FR"/>
          </a:p>
        </p:txBody>
      </p:sp>
    </p:spTree>
    <p:extLst>
      <p:ext uri="{BB962C8B-B14F-4D97-AF65-F5344CB8AC3E}">
        <p14:creationId xmlns:p14="http://schemas.microsoft.com/office/powerpoint/2010/main" val="413186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D8</a:t>
            </a:r>
          </a:p>
          <a:p>
            <a:r>
              <a:rPr lang="fr-FR" sz="1600" dirty="0" smtClean="0"/>
              <a:t>Le soir du jeudi saint,  on refait aussi le </a:t>
            </a:r>
            <a:r>
              <a:rPr lang="fr-FR" sz="1600" dirty="0" err="1" smtClean="0"/>
              <a:t>le</a:t>
            </a:r>
            <a:r>
              <a:rPr lang="fr-FR" sz="1600" dirty="0" smtClean="0"/>
              <a:t> geste du lavement des pieds, parce que ce soir-là, Jésus se mit à laver les pieds de ses disciples.. Je reconnais…..</a:t>
            </a:r>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10</a:t>
            </a:fld>
            <a:endParaRPr lang="fr-FR"/>
          </a:p>
        </p:txBody>
      </p:sp>
    </p:spTree>
    <p:extLst>
      <p:ext uri="{BB962C8B-B14F-4D97-AF65-F5344CB8AC3E}">
        <p14:creationId xmlns:p14="http://schemas.microsoft.com/office/powerpoint/2010/main" val="219504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ctr"/>
            <a:r>
              <a:rPr lang="fr-FR" sz="2800" dirty="0" smtClean="0"/>
              <a:t>D9</a:t>
            </a:r>
          </a:p>
          <a:p>
            <a:endParaRPr lang="fr-FR" sz="1600" dirty="0"/>
          </a:p>
        </p:txBody>
      </p:sp>
      <p:sp>
        <p:nvSpPr>
          <p:cNvPr id="4" name="Espace réservé du numéro de diapositive 3"/>
          <p:cNvSpPr>
            <a:spLocks noGrp="1"/>
          </p:cNvSpPr>
          <p:nvPr>
            <p:ph type="sldNum" sz="quarter" idx="10"/>
          </p:nvPr>
        </p:nvSpPr>
        <p:spPr/>
        <p:txBody>
          <a:bodyPr/>
          <a:lstStyle/>
          <a:p>
            <a:fld id="{077F4068-CBB9-4987-806B-F4D87A6F0A52}" type="slidenum">
              <a:rPr lang="fr-FR" smtClean="0"/>
              <a:t>11</a:t>
            </a:fld>
            <a:endParaRPr lang="fr-FR"/>
          </a:p>
        </p:txBody>
      </p:sp>
    </p:spTree>
    <p:extLst>
      <p:ext uri="{BB962C8B-B14F-4D97-AF65-F5344CB8AC3E}">
        <p14:creationId xmlns:p14="http://schemas.microsoft.com/office/powerpoint/2010/main" val="122463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94A09CAD-89B1-4B59-B393-D65144B89F15}" type="datetime1">
              <a:rPr lang="fr-FR" smtClean="0"/>
              <a:t>01/10/2020</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305DC68D-A692-4626-972B-342348237D40}" type="slidenum">
              <a:rPr lang="fr-FR" smtClean="0"/>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9980C29-28F4-44C8-9649-9D6B2419338F}" type="datetime1">
              <a:rPr lang="fr-FR" smtClean="0"/>
              <a:t>01/10/2020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CB69436-1663-47E8-A03A-B60878B5439D}" type="datetime1">
              <a:rPr lang="fr-FR" smtClean="0"/>
              <a:t>01/10/2020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48A462E-FA4D-445E-9FE0-47EE70DC3211}" type="datetime1">
              <a:rPr lang="fr-FR" smtClean="0"/>
              <a:t>01/10/2020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E86DEB60-CA76-4AA4-B021-E54ED7B48063}" type="datetime1">
              <a:rPr lang="fr-FR" smtClean="0"/>
              <a:t>01/10/2020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305DC68D-A692-4626-972B-342348237D40}"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B8B294DB-EF91-4AA0-87D7-5AEC6A3EC7DC}" type="datetime1">
              <a:rPr lang="fr-FR" smtClean="0"/>
              <a:t>01/10/2020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728D5185-2A32-48DD-B5F0-04B4DCC8F4E6}" type="datetime1">
              <a:rPr lang="fr-FR" smtClean="0"/>
              <a:t>01/10/2020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6D1801F7-D4CA-44A8-BE8C-B0595023A56E}" type="datetime1">
              <a:rPr lang="fr-FR" smtClean="0"/>
              <a:t>01/10/2020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2120742-2C20-44C0-B821-EAC4DA5E0E94}" type="datetime1">
              <a:rPr lang="fr-FR" smtClean="0"/>
              <a:t>01/10/2020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FB664F1-F6D9-42DB-9D7E-FE2A6FBE6CCD}" type="datetime1">
              <a:rPr lang="fr-FR" smtClean="0"/>
              <a:t>01/10/2020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F1013FAD-9E95-41E1-8A9B-FA9D344F41F6}" type="datetime1">
              <a:rPr lang="fr-FR" smtClean="0"/>
              <a:t>01/10/2020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05DC68D-A692-4626-972B-342348237D4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4916C08-D5BE-4403-906F-4ABF05E5A617}" type="datetime1">
              <a:rPr lang="fr-FR" smtClean="0"/>
              <a:t>01/10/2020</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05DC68D-A692-4626-972B-342348237D40}"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57200" y="620688"/>
            <a:ext cx="8229600" cy="1828800"/>
          </a:xfrm>
        </p:spPr>
        <p:txBody>
          <a:bodyPr/>
          <a:lstStyle/>
          <a:p>
            <a:r>
              <a:rPr lang="fr-FR" dirty="0" smtClean="0"/>
              <a:t>Soirée Pâques</a:t>
            </a:r>
            <a:endParaRPr lang="fr-FR" dirty="0"/>
          </a:p>
        </p:txBody>
      </p:sp>
      <p:sp>
        <p:nvSpPr>
          <p:cNvPr id="3" name="Espace réservé du numéro de diapositive 2"/>
          <p:cNvSpPr>
            <a:spLocks noGrp="1"/>
          </p:cNvSpPr>
          <p:nvPr>
            <p:ph type="sldNum" sz="quarter" idx="12"/>
          </p:nvPr>
        </p:nvSpPr>
        <p:spPr/>
        <p:txBody>
          <a:bodyPr/>
          <a:lstStyle/>
          <a:p>
            <a:fld id="{305DC68D-A692-4626-972B-342348237D40}" type="slidenum">
              <a:rPr lang="fr-FR" smtClean="0"/>
              <a:pPr/>
              <a:t>1</a:t>
            </a:fld>
            <a:endParaRPr lang="fr-FR"/>
          </a:p>
        </p:txBody>
      </p:sp>
      <p:sp>
        <p:nvSpPr>
          <p:cNvPr id="4" name="Sous-titre 3"/>
          <p:cNvSpPr>
            <a:spLocks noGrp="1"/>
          </p:cNvSpPr>
          <p:nvPr>
            <p:ph type="subTitle" idx="1"/>
          </p:nvPr>
        </p:nvSpPr>
        <p:spPr>
          <a:xfrm>
            <a:off x="1475656" y="3789040"/>
            <a:ext cx="6400800" cy="1752600"/>
          </a:xfrm>
        </p:spPr>
        <p:txBody>
          <a:bodyPr/>
          <a:lstStyle/>
          <a:p>
            <a:r>
              <a:rPr lang="fr-FR" dirty="0" smtClean="0"/>
              <a:t>Bienvenue à tous !</a:t>
            </a:r>
            <a:endParaRPr lang="fr-FR" dirty="0"/>
          </a:p>
        </p:txBody>
      </p:sp>
    </p:spTree>
    <p:extLst>
      <p:ext uri="{BB962C8B-B14F-4D97-AF65-F5344CB8AC3E}">
        <p14:creationId xmlns:p14="http://schemas.microsoft.com/office/powerpoint/2010/main" val="2937212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363921"/>
            <a:ext cx="5004048" cy="4709160"/>
          </a:xfrm>
        </p:spPr>
        <p:txBody>
          <a:bodyPr/>
          <a:lstStyle/>
          <a:p>
            <a:endParaRPr lang="fr-FR" dirty="0" smtClean="0"/>
          </a:p>
          <a:p>
            <a:endParaRPr lang="fr-FR" dirty="0" smtClean="0"/>
          </a:p>
          <a:p>
            <a:endParaRPr lang="fr-FR" dirty="0" smtClean="0"/>
          </a:p>
          <a:p>
            <a:endParaRPr lang="fr-FR" dirty="0" smtClean="0"/>
          </a:p>
          <a:p>
            <a:r>
              <a:rPr lang="fr-FR" i="1" dirty="0" smtClean="0"/>
              <a:t>Je reconnais tout ce que Dieu fait pour nous.   </a:t>
            </a:r>
          </a:p>
          <a:p>
            <a:r>
              <a:rPr lang="fr-FR" i="1" dirty="0" smtClean="0"/>
              <a:t>Il nous aime depuis toujours, et jusqu’au bout.</a:t>
            </a:r>
          </a:p>
          <a:p>
            <a:endParaRPr lang="fr-FR" dirty="0" smtClean="0"/>
          </a:p>
          <a:p>
            <a:endParaRPr lang="fr-FR" dirty="0" smtClean="0"/>
          </a:p>
          <a:p>
            <a:endParaRPr lang="fr-FR"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648214"/>
            <a:ext cx="3327654" cy="443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476672"/>
            <a:ext cx="8136904" cy="523220"/>
          </a:xfrm>
          <a:prstGeom prst="rect">
            <a:avLst/>
          </a:prstGeom>
        </p:spPr>
        <p:txBody>
          <a:bodyPr wrap="square">
            <a:spAutoFit/>
          </a:bodyPr>
          <a:lstStyle/>
          <a:p>
            <a:pPr marL="548640" lvl="0" indent="-411480">
              <a:spcBef>
                <a:spcPct val="20000"/>
              </a:spcBef>
              <a:buClr>
                <a:srgbClr val="FFFFFF">
                  <a:shade val="95000"/>
                </a:srgbClr>
              </a:buClr>
              <a:buSzPct val="65000"/>
              <a:buFont typeface="Wingdings 2"/>
              <a:buChar char=""/>
            </a:pPr>
            <a:r>
              <a:rPr lang="fr-FR" sz="2800" dirty="0">
                <a:solidFill>
                  <a:srgbClr val="FFFFFF"/>
                </a:solidFill>
              </a:rPr>
              <a:t>« Jésus se mit à laver les pieds des disciples »</a:t>
            </a:r>
          </a:p>
        </p:txBody>
      </p:sp>
      <p:sp>
        <p:nvSpPr>
          <p:cNvPr id="5" name="ZoneTexte 4"/>
          <p:cNvSpPr txBox="1"/>
          <p:nvPr/>
        </p:nvSpPr>
        <p:spPr>
          <a:xfrm>
            <a:off x="5004048" y="6193805"/>
            <a:ext cx="4392488" cy="646331"/>
          </a:xfrm>
          <a:prstGeom prst="rect">
            <a:avLst/>
          </a:prstGeom>
          <a:noFill/>
        </p:spPr>
        <p:txBody>
          <a:bodyPr wrap="square" rtlCol="0">
            <a:spAutoFit/>
          </a:bodyPr>
          <a:lstStyle/>
          <a:p>
            <a:r>
              <a:rPr lang="fr-FR" i="1" dirty="0" smtClean="0"/>
              <a:t>A Nazareth, dans le couvent des Clarisses </a:t>
            </a:r>
          </a:p>
          <a:p>
            <a:r>
              <a:rPr lang="fr-FR" i="1" dirty="0" smtClean="0"/>
              <a:t>où a vécu Charles de Foucault</a:t>
            </a:r>
            <a:endParaRPr lang="fr-FR"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284984"/>
            <a:ext cx="8229600" cy="4709160"/>
          </a:xfrm>
        </p:spPr>
        <p:txBody>
          <a:bodyPr>
            <a:normAutofit/>
          </a:bodyPr>
          <a:lstStyle/>
          <a:p>
            <a:r>
              <a:rPr lang="fr-FR" sz="2400" dirty="0" smtClean="0"/>
              <a:t>Le Jeudi Saint, Jésus se met à genoux devant ses amis. Jésus fait </a:t>
            </a:r>
            <a:r>
              <a:rPr lang="fr-FR" sz="2400" dirty="0"/>
              <a:t>c</a:t>
            </a:r>
            <a:r>
              <a:rPr lang="fr-FR" sz="2400" dirty="0" smtClean="0"/>
              <a:t>e geste de service, réservé aux seuls esclaves, invitant ses apôtres à être serviteurs à leur tour.</a:t>
            </a:r>
          </a:p>
          <a:p>
            <a:pPr marL="137160" indent="0">
              <a:buNone/>
            </a:pPr>
            <a:endParaRPr lang="fr-FR" sz="2400" dirty="0"/>
          </a:p>
          <a:p>
            <a:r>
              <a:rPr lang="fr-FR" sz="2400" dirty="0" smtClean="0"/>
              <a:t>Il leur signifie leur importance, leur grandeur, leur dignité aux yeux de Dieu:</a:t>
            </a:r>
            <a:br>
              <a:rPr lang="fr-FR" sz="2400" dirty="0" smtClean="0"/>
            </a:br>
            <a:r>
              <a:rPr lang="fr-FR" sz="2400" dirty="0" smtClean="0"/>
              <a:t>"Tu comptes beaucoup à mes yeux.                                 Tu es précieux pour moi..."                            Isaïe (43,1-4)</a:t>
            </a:r>
            <a:endParaRPr lang="fr-FR" sz="2400"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11</a:t>
            </a:fld>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7" y="44622"/>
            <a:ext cx="3503425" cy="32290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332656"/>
            <a:ext cx="8229600" cy="6048672"/>
          </a:xfrm>
        </p:spPr>
        <p:txBody>
          <a:bodyPr/>
          <a:lstStyle/>
          <a:p>
            <a:r>
              <a:rPr lang="fr-FR" dirty="0" smtClean="0"/>
              <a:t>Le Jeudi Saint, Jésus lave les pieds de ses amis. Par ce geste, il nous dit qu'aimer, c'est accepter de se mettre au niveau des plus pauvres, des plus humbles, des plus petits... </a:t>
            </a:r>
          </a:p>
          <a:p>
            <a:endParaRPr lang="fr-FR" dirty="0" smtClean="0"/>
          </a:p>
          <a:p>
            <a:endParaRPr lang="fr-FR" dirty="0" smtClean="0"/>
          </a:p>
          <a:p>
            <a:endParaRPr lang="fr-FR" dirty="0" smtClean="0"/>
          </a:p>
          <a:p>
            <a:endParaRPr lang="fr-FR" dirty="0"/>
          </a:p>
          <a:p>
            <a:r>
              <a:rPr lang="fr-FR" dirty="0" smtClean="0"/>
              <a:t/>
            </a:r>
            <a:br>
              <a:rPr lang="fr-FR" dirty="0" smtClean="0"/>
            </a:br>
            <a:r>
              <a:rPr lang="fr-FR" dirty="0" smtClean="0"/>
              <a:t>...il s'agit d'apprendre à marcher au rythme du plus petit, du plus pauvre.</a:t>
            </a:r>
          </a:p>
          <a:p>
            <a:r>
              <a:rPr lang="fr-FR" dirty="0" smtClean="0"/>
              <a:t> </a:t>
            </a:r>
            <a:r>
              <a:rPr lang="fr-FR" u="sng" dirty="0" smtClean="0"/>
              <a:t>Etre avec lui</a:t>
            </a:r>
            <a:r>
              <a:rPr lang="fr-FR" dirty="0" smtClean="0"/>
              <a:t> et non au-dessus de lui.</a:t>
            </a:r>
          </a:p>
          <a:p>
            <a:endParaRPr lang="fr-FR"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276872"/>
            <a:ext cx="2808312" cy="210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635896" y="6431099"/>
            <a:ext cx="4932040" cy="338554"/>
          </a:xfrm>
          <a:prstGeom prst="rect">
            <a:avLst/>
          </a:prstGeom>
          <a:noFill/>
        </p:spPr>
        <p:txBody>
          <a:bodyPr wrap="square" rtlCol="0">
            <a:spAutoFit/>
          </a:bodyPr>
          <a:lstStyle/>
          <a:p>
            <a:r>
              <a:rPr lang="fr-FR" sz="1600" i="1" dirty="0" smtClean="0"/>
              <a:t>Lavement des pieds de prisonniers par le Pape François</a:t>
            </a:r>
            <a:endParaRPr lang="fr-FR" sz="1600"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12</a:t>
            </a:fld>
            <a:endParaRPr lang="fr-FR"/>
          </a:p>
        </p:txBody>
      </p:sp>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t="12943" b="12823"/>
          <a:stretch/>
        </p:blipFill>
        <p:spPr>
          <a:xfrm>
            <a:off x="2286000" y="2158314"/>
            <a:ext cx="4572000" cy="25454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476672"/>
            <a:ext cx="8229600" cy="4709160"/>
          </a:xfrm>
        </p:spPr>
        <p:txBody>
          <a:bodyPr/>
          <a:lstStyle/>
          <a:p>
            <a:r>
              <a:rPr lang="fr-FR" dirty="0" smtClean="0"/>
              <a:t>Le Jeudi Saint, Jésus lave les pieds de ses amis. Par ce geste, il nous dit aussi qu'aimer, c'est accepter de servir sans rien attendre en retour, accepter de devenir don de soi, générosité gratuite.</a:t>
            </a:r>
            <a:br>
              <a:rPr lang="fr-FR" dirty="0" smtClean="0"/>
            </a:br>
            <a:endParaRPr lang="fr-FR" dirty="0" smtClean="0"/>
          </a:p>
          <a:p>
            <a:endParaRPr lang="fr-FR"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996083"/>
            <a:ext cx="41275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139952" y="6093296"/>
            <a:ext cx="4585846" cy="461665"/>
          </a:xfrm>
          <a:prstGeom prst="rect">
            <a:avLst/>
          </a:prstGeom>
          <a:noFill/>
        </p:spPr>
        <p:txBody>
          <a:bodyPr wrap="square" rtlCol="0">
            <a:spAutoFit/>
          </a:bodyPr>
          <a:lstStyle/>
          <a:p>
            <a:r>
              <a:rPr lang="fr-FR" sz="1200" i="1" dirty="0" smtClean="0"/>
              <a:t>Cœur dans le sol de l’église de la Primauté de Pierre, où le Christ lui a demandé: «  Pierre m’aimes-tu ? » par 3 fois</a:t>
            </a:r>
            <a:endParaRPr lang="fr-FR" sz="1200"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13</a:t>
            </a:fld>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836712"/>
            <a:ext cx="8576953" cy="4824536"/>
          </a:xfrm>
        </p:spPr>
      </p:pic>
      <p:sp>
        <p:nvSpPr>
          <p:cNvPr id="3" name="ZoneTexte 2"/>
          <p:cNvSpPr txBox="1"/>
          <p:nvPr/>
        </p:nvSpPr>
        <p:spPr>
          <a:xfrm>
            <a:off x="323528" y="5949280"/>
            <a:ext cx="8496944" cy="646331"/>
          </a:xfrm>
          <a:prstGeom prst="rect">
            <a:avLst/>
          </a:prstGeom>
          <a:noFill/>
        </p:spPr>
        <p:txBody>
          <a:bodyPr wrap="square" rtlCol="0">
            <a:spAutoFit/>
          </a:bodyPr>
          <a:lstStyle/>
          <a:p>
            <a:r>
              <a:rPr lang="fr-FR" dirty="0" smtClean="0"/>
              <a:t>Le Mont des Oliviers: montagne près de Jérusalem où Jésus aimait se retirer pour prier et enseigner. </a:t>
            </a:r>
            <a:endParaRPr lang="fr-FR"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14</a:t>
            </a:fld>
            <a:endParaRPr lang="fr-FR"/>
          </a:p>
        </p:txBody>
      </p:sp>
    </p:spTree>
    <p:extLst>
      <p:ext uri="{BB962C8B-B14F-4D97-AF65-F5344CB8AC3E}">
        <p14:creationId xmlns:p14="http://schemas.microsoft.com/office/powerpoint/2010/main" val="2941888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0648"/>
            <a:ext cx="2780952" cy="36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4230200"/>
            <a:ext cx="6143292" cy="819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188640"/>
            <a:ext cx="4203540" cy="560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99442" y="4149080"/>
            <a:ext cx="4400550" cy="1815882"/>
          </a:xfrm>
          <a:prstGeom prst="rect">
            <a:avLst/>
          </a:prstGeom>
          <a:noFill/>
        </p:spPr>
        <p:txBody>
          <a:bodyPr wrap="square" rtlCol="0">
            <a:spAutoFit/>
          </a:bodyPr>
          <a:lstStyle/>
          <a:p>
            <a:r>
              <a:rPr lang="fr-FR" sz="2800" dirty="0" smtClean="0"/>
              <a:t>Dans sa prière, Jésus dit à son Père :</a:t>
            </a:r>
          </a:p>
          <a:p>
            <a:r>
              <a:rPr lang="fr-FR" sz="2800" dirty="0" smtClean="0"/>
              <a:t>«  Non, pas ce que je veux, ce que tu veux ! »</a:t>
            </a:r>
            <a:endParaRPr lang="fr-FR" sz="2800"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15</a:t>
            </a:fld>
            <a:endParaRPr lang="fr-FR"/>
          </a:p>
        </p:txBody>
      </p:sp>
    </p:spTree>
    <p:extLst>
      <p:ext uri="{BB962C8B-B14F-4D97-AF65-F5344CB8AC3E}">
        <p14:creationId xmlns:p14="http://schemas.microsoft.com/office/powerpoint/2010/main" val="2006566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Vendredi Saint </a:t>
            </a:r>
            <a:endParaRPr lang="fr-FR" dirty="0"/>
          </a:p>
        </p:txBody>
      </p:sp>
      <p:sp>
        <p:nvSpPr>
          <p:cNvPr id="3" name="Espace réservé du contenu 2"/>
          <p:cNvSpPr>
            <a:spLocks noGrp="1"/>
          </p:cNvSpPr>
          <p:nvPr>
            <p:ph idx="1"/>
          </p:nvPr>
        </p:nvSpPr>
        <p:spPr>
          <a:xfrm>
            <a:off x="457200" y="1600200"/>
            <a:ext cx="4114800" cy="4709160"/>
          </a:xfrm>
        </p:spPr>
        <p:txBody>
          <a:bodyPr/>
          <a:lstStyle/>
          <a:p>
            <a:pPr>
              <a:buNone/>
            </a:pPr>
            <a:endParaRPr lang="fr-FR" dirty="0" smtClean="0"/>
          </a:p>
          <a:p>
            <a:r>
              <a:rPr lang="fr-FR" dirty="0" smtClean="0"/>
              <a:t>Nous faisons mémoire de la Passion et de la mort de Jésus sur la croix, notamment au cours d’un chemin de croix.</a:t>
            </a:r>
            <a:endParaRPr lang="fr-FR"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3" r="24155" b="41090"/>
          <a:stretch/>
        </p:blipFill>
        <p:spPr bwMode="auto">
          <a:xfrm>
            <a:off x="4860032" y="1412776"/>
            <a:ext cx="3718712" cy="459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652120" y="6205629"/>
            <a:ext cx="3001184" cy="338554"/>
          </a:xfrm>
          <a:prstGeom prst="rect">
            <a:avLst/>
          </a:prstGeom>
          <a:noFill/>
        </p:spPr>
        <p:txBody>
          <a:bodyPr wrap="square" rtlCol="0">
            <a:spAutoFit/>
          </a:bodyPr>
          <a:lstStyle/>
          <a:p>
            <a:r>
              <a:rPr lang="fr-FR" sz="1600" i="1" dirty="0" smtClean="0"/>
              <a:t>Crucifix dans l’église de Jéricho</a:t>
            </a:r>
            <a:endParaRPr lang="fr-FR" sz="1600" i="1" dirty="0"/>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16</a:t>
            </a:fld>
            <a:endParaRPr lang="fr-FR"/>
          </a:p>
        </p:txBody>
      </p:sp>
    </p:spTree>
    <p:extLst>
      <p:ext uri="{BB962C8B-B14F-4D97-AF65-F5344CB8AC3E}">
        <p14:creationId xmlns:p14="http://schemas.microsoft.com/office/powerpoint/2010/main" val="3668109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29600" cy="4709160"/>
          </a:xfrm>
        </p:spPr>
        <p:txBody>
          <a:bodyPr/>
          <a:lstStyle/>
          <a:p>
            <a:pPr lvl="0">
              <a:buClr>
                <a:srgbClr val="FFFFFF">
                  <a:shade val="95000"/>
                </a:srgbClr>
              </a:buClr>
            </a:pPr>
            <a:r>
              <a:rPr lang="fr-FR" dirty="0" smtClean="0">
                <a:solidFill>
                  <a:srgbClr val="FFFFFF"/>
                </a:solidFill>
              </a:rPr>
              <a:t>Vivre </a:t>
            </a:r>
            <a:r>
              <a:rPr lang="fr-FR" dirty="0">
                <a:solidFill>
                  <a:srgbClr val="FFFFFF"/>
                </a:solidFill>
              </a:rPr>
              <a:t>le chemin de Croix nous fait revivre les </a:t>
            </a:r>
            <a:r>
              <a:rPr lang="fr-FR" dirty="0" smtClean="0">
                <a:solidFill>
                  <a:srgbClr val="FFFFFF"/>
                </a:solidFill>
              </a:rPr>
              <a:t>évènements </a:t>
            </a:r>
            <a:r>
              <a:rPr lang="fr-FR" dirty="0">
                <a:solidFill>
                  <a:srgbClr val="FFFFFF"/>
                </a:solidFill>
              </a:rPr>
              <a:t>de la Passion du Christ</a:t>
            </a:r>
            <a:r>
              <a:rPr lang="fr-FR" dirty="0" smtClean="0">
                <a:solidFill>
                  <a:srgbClr val="FFFFFF"/>
                </a:solidFill>
              </a:rPr>
              <a:t>.</a:t>
            </a:r>
          </a:p>
          <a:p>
            <a:pPr lvl="0">
              <a:buClr>
                <a:srgbClr val="FFFFFF">
                  <a:shade val="95000"/>
                </a:srgbClr>
              </a:buClr>
            </a:pPr>
            <a:endParaRPr lang="fr-FR" dirty="0" smtClean="0">
              <a:solidFill>
                <a:srgbClr val="FFFFFF"/>
              </a:solidFill>
            </a:endParaRPr>
          </a:p>
          <a:p>
            <a:pPr marL="137160" lvl="0" indent="0">
              <a:buClr>
                <a:srgbClr val="FFFFFF">
                  <a:shade val="95000"/>
                </a:srgbClr>
              </a:buClr>
              <a:buNone/>
            </a:pPr>
            <a:r>
              <a:rPr lang="fr-FR" dirty="0" smtClean="0">
                <a:solidFill>
                  <a:srgbClr val="FFFFFF"/>
                </a:solidFill>
              </a:rPr>
              <a:t> </a:t>
            </a:r>
            <a:r>
              <a:rPr lang="fr-FR" dirty="0">
                <a:solidFill>
                  <a:srgbClr val="FFFFFF"/>
                </a:solidFill>
              </a:rPr>
              <a:t>Les 14 </a:t>
            </a:r>
            <a:r>
              <a:rPr lang="fr-FR" dirty="0" smtClean="0">
                <a:solidFill>
                  <a:srgbClr val="FFFFFF"/>
                </a:solidFill>
              </a:rPr>
              <a:t>stations </a:t>
            </a:r>
            <a:r>
              <a:rPr lang="fr-FR" dirty="0">
                <a:solidFill>
                  <a:srgbClr val="FFFFFF"/>
                </a:solidFill>
              </a:rPr>
              <a:t>représentent les étapes du </a:t>
            </a:r>
            <a:r>
              <a:rPr lang="fr-FR" dirty="0" smtClean="0">
                <a:solidFill>
                  <a:srgbClr val="FFFFFF"/>
                </a:solidFill>
              </a:rPr>
              <a:t>chemin  parcouru </a:t>
            </a:r>
            <a:r>
              <a:rPr lang="fr-FR" dirty="0">
                <a:solidFill>
                  <a:srgbClr val="FFFFFF"/>
                </a:solidFill>
              </a:rPr>
              <a:t>par Jésus lors de sa montée au Calvaire.</a:t>
            </a:r>
          </a:p>
          <a:p>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6565" t="14844" r="21736" b="11572"/>
          <a:stretch/>
        </p:blipFill>
        <p:spPr>
          <a:xfrm>
            <a:off x="3995936" y="3208930"/>
            <a:ext cx="4536504" cy="3491915"/>
          </a:xfrm>
          <a:prstGeom prst="rect">
            <a:avLst/>
          </a:prstGeom>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17</a:t>
            </a:fld>
            <a:endParaRPr lang="fr-FR"/>
          </a:p>
        </p:txBody>
      </p:sp>
    </p:spTree>
    <p:extLst>
      <p:ext uri="{BB962C8B-B14F-4D97-AF65-F5344CB8AC3E}">
        <p14:creationId xmlns:p14="http://schemas.microsoft.com/office/powerpoint/2010/main" val="2535180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663" y="309563"/>
            <a:ext cx="5145087"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18</a:t>
            </a:fld>
            <a:endParaRPr lang="fr-FR"/>
          </a:p>
        </p:txBody>
      </p:sp>
    </p:spTree>
    <p:extLst>
      <p:ext uri="{BB962C8B-B14F-4D97-AF65-F5344CB8AC3E}">
        <p14:creationId xmlns:p14="http://schemas.microsoft.com/office/powerpoint/2010/main" val="576039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2302" y="232944"/>
            <a:ext cx="4959396" cy="6392112"/>
          </a:xfrm>
        </p:spPr>
      </p:pic>
      <p:sp>
        <p:nvSpPr>
          <p:cNvPr id="4" name="Espace réservé du numéro de diapositive 3"/>
          <p:cNvSpPr>
            <a:spLocks noGrp="1"/>
          </p:cNvSpPr>
          <p:nvPr>
            <p:ph type="sldNum" sz="quarter" idx="12"/>
          </p:nvPr>
        </p:nvSpPr>
        <p:spPr/>
        <p:txBody>
          <a:bodyPr/>
          <a:lstStyle/>
          <a:p>
            <a:fld id="{305DC68D-A692-4626-972B-342348237D40}" type="slidenum">
              <a:rPr lang="fr-FR" smtClean="0"/>
              <a:pPr/>
              <a:t>19</a:t>
            </a:fld>
            <a:endParaRPr lang="fr-FR"/>
          </a:p>
        </p:txBody>
      </p:sp>
    </p:spTree>
    <p:extLst>
      <p:ext uri="{BB962C8B-B14F-4D97-AF65-F5344CB8AC3E}">
        <p14:creationId xmlns:p14="http://schemas.microsoft.com/office/powerpoint/2010/main" val="170617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Qu’est-ce que la Croix évoque pour nous ?</a:t>
            </a:r>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2</a:t>
            </a:fld>
            <a:endParaRPr lang="fr-F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52736"/>
            <a:ext cx="1292240" cy="125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31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6136" y="1268760"/>
            <a:ext cx="3016886" cy="3888432"/>
          </a:xfrm>
        </p:spPr>
      </p:pic>
      <p:sp>
        <p:nvSpPr>
          <p:cNvPr id="4" name="Espace réservé du numéro de diapositive 3"/>
          <p:cNvSpPr>
            <a:spLocks noGrp="1"/>
          </p:cNvSpPr>
          <p:nvPr>
            <p:ph type="sldNum" sz="quarter" idx="12"/>
          </p:nvPr>
        </p:nvSpPr>
        <p:spPr/>
        <p:txBody>
          <a:bodyPr/>
          <a:lstStyle/>
          <a:p>
            <a:fld id="{305DC68D-A692-4626-972B-342348237D40}" type="slidenum">
              <a:rPr lang="fr-FR" smtClean="0"/>
              <a:pPr/>
              <a:t>20</a:t>
            </a:fld>
            <a:endParaRPr lang="fr-FR"/>
          </a:p>
        </p:txBody>
      </p:sp>
      <p:sp>
        <p:nvSpPr>
          <p:cNvPr id="6" name="ZoneTexte 5"/>
          <p:cNvSpPr txBox="1"/>
          <p:nvPr/>
        </p:nvSpPr>
        <p:spPr>
          <a:xfrm>
            <a:off x="251520" y="153133"/>
            <a:ext cx="5400600" cy="6370975"/>
          </a:xfrm>
          <a:prstGeom prst="rect">
            <a:avLst/>
          </a:prstGeom>
          <a:noFill/>
        </p:spPr>
        <p:txBody>
          <a:bodyPr wrap="square" rtlCol="0">
            <a:spAutoFit/>
          </a:bodyPr>
          <a:lstStyle/>
          <a:p>
            <a:r>
              <a:rPr lang="fr-FR" sz="2400" dirty="0"/>
              <a:t>Prions pour les (nos) catéchumènes : Que Dieu notre Seigneur ouvre leur intelligence et leur cœur, et les accueille dans sa miséricorde ; après avoir reçu le pardon de tous leurs péchés par le bain de la naissance nouvelle, qu’ils soient incorporés à notre Seigneur Jésus Christ. </a:t>
            </a:r>
            <a:endParaRPr lang="fr-FR" sz="2400" dirty="0" smtClean="0"/>
          </a:p>
          <a:p>
            <a:r>
              <a:rPr lang="fr-FR" sz="2400" i="1" dirty="0" smtClean="0"/>
              <a:t>Tous </a:t>
            </a:r>
            <a:r>
              <a:rPr lang="fr-FR" sz="2400" i="1" dirty="0"/>
              <a:t>prient en silence. </a:t>
            </a:r>
            <a:endParaRPr lang="fr-FR" sz="2400" i="1" dirty="0" smtClean="0"/>
          </a:p>
          <a:p>
            <a:r>
              <a:rPr lang="fr-FR" sz="2400" dirty="0" smtClean="0"/>
              <a:t>Puis </a:t>
            </a:r>
            <a:r>
              <a:rPr lang="fr-FR" sz="2400" dirty="0"/>
              <a:t>le prêtre dit : « Dieu éternel et tout puissant, toi qui assures toujours la fécondité de ton Église, augmente en nos catéchumènes l’intelligence et la foi : qu’ils renaissent à la source du baptême et prennent place parmi tes enfants d’adoption. Par Jésus, le Christ, notre Seigneur. Amen</a:t>
            </a:r>
          </a:p>
        </p:txBody>
      </p:sp>
    </p:spTree>
    <p:extLst>
      <p:ext uri="{BB962C8B-B14F-4D97-AF65-F5344CB8AC3E}">
        <p14:creationId xmlns:p14="http://schemas.microsoft.com/office/powerpoint/2010/main" val="3833955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6250" y="1839912"/>
            <a:ext cx="5651500" cy="4229100"/>
          </a:xfrm>
        </p:spPr>
      </p:pic>
      <p:sp>
        <p:nvSpPr>
          <p:cNvPr id="4" name="Espace réservé du numéro de diapositive 3"/>
          <p:cNvSpPr>
            <a:spLocks noGrp="1"/>
          </p:cNvSpPr>
          <p:nvPr>
            <p:ph type="sldNum" sz="quarter" idx="12"/>
          </p:nvPr>
        </p:nvSpPr>
        <p:spPr/>
        <p:txBody>
          <a:bodyPr/>
          <a:lstStyle/>
          <a:p>
            <a:fld id="{305DC68D-A692-4626-972B-342348237D40}" type="slidenum">
              <a:rPr lang="fr-FR" smtClean="0"/>
              <a:pPr/>
              <a:t>21</a:t>
            </a:fld>
            <a:endParaRPr lang="fr-FR"/>
          </a:p>
        </p:txBody>
      </p:sp>
      <p:sp>
        <p:nvSpPr>
          <p:cNvPr id="6" name="ZoneTexte 5"/>
          <p:cNvSpPr txBox="1"/>
          <p:nvPr/>
        </p:nvSpPr>
        <p:spPr>
          <a:xfrm>
            <a:off x="899592" y="404664"/>
            <a:ext cx="7200800" cy="707886"/>
          </a:xfrm>
          <a:prstGeom prst="rect">
            <a:avLst/>
          </a:prstGeom>
          <a:noFill/>
        </p:spPr>
        <p:txBody>
          <a:bodyPr wrap="square" rtlCol="0">
            <a:spAutoFit/>
          </a:bodyPr>
          <a:lstStyle/>
          <a:p>
            <a:pPr algn="ctr"/>
            <a:r>
              <a:rPr lang="fr-FR" sz="4000" dirty="0" smtClean="0"/>
              <a:t>Vénération de la Croix</a:t>
            </a:r>
            <a:endParaRPr lang="fr-FR" sz="4000" dirty="0"/>
          </a:p>
        </p:txBody>
      </p:sp>
    </p:spTree>
    <p:extLst>
      <p:ext uri="{BB962C8B-B14F-4D97-AF65-F5344CB8AC3E}">
        <p14:creationId xmlns:p14="http://schemas.microsoft.com/office/powerpoint/2010/main" val="351572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32656"/>
            <a:ext cx="8229600" cy="5256584"/>
          </a:xfrm>
        </p:spPr>
        <p:txBody>
          <a:bodyPr>
            <a:normAutofit/>
          </a:bodyPr>
          <a:lstStyle/>
          <a:p>
            <a:r>
              <a:rPr lang="fr-FR" dirty="0" smtClean="0"/>
              <a:t>Dieu le Père nous a donné son amour à travers son Fils Jésus.</a:t>
            </a:r>
          </a:p>
          <a:p>
            <a:r>
              <a:rPr lang="fr-FR" dirty="0" smtClean="0"/>
              <a:t>La croix de sa souffrance devient la croix du don de l’amour inconditionnel du Père.</a:t>
            </a:r>
          </a:p>
          <a:p>
            <a:endParaRPr lang="fr-FR" dirty="0" smtClean="0"/>
          </a:p>
          <a:p>
            <a:endParaRPr lang="fr-FR" dirty="0" smtClean="0"/>
          </a:p>
          <a:p>
            <a:endParaRPr lang="fr-FR" dirty="0"/>
          </a:p>
          <a:p>
            <a:endParaRPr lang="fr-FR" dirty="0" smtClean="0"/>
          </a:p>
          <a:p>
            <a:endParaRPr lang="fr-FR" dirty="0"/>
          </a:p>
          <a:p>
            <a:endParaRPr lang="fr-FR" dirty="0" smtClean="0"/>
          </a:p>
          <a:p>
            <a:pPr marL="137160" indent="0">
              <a:buNone/>
            </a:pPr>
            <a:endParaRPr lang="fr-FR" dirty="0" smtClean="0"/>
          </a:p>
          <a:p>
            <a:pPr marL="137160" indent="0">
              <a:buNone/>
            </a:pPr>
            <a:endParaRPr lang="fr-FR" dirty="0"/>
          </a:p>
          <a:p>
            <a:pPr marL="137160" indent="0">
              <a:buNone/>
            </a:pPr>
            <a:endParaRPr lang="fr-FR" sz="3500" dirty="0" smtClean="0"/>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167642"/>
            <a:ext cx="1944216" cy="258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149422"/>
            <a:ext cx="3311069" cy="320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2167642"/>
            <a:ext cx="18519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971600" y="5413627"/>
            <a:ext cx="7200800" cy="1077218"/>
          </a:xfrm>
          <a:prstGeom prst="rect">
            <a:avLst/>
          </a:prstGeom>
          <a:noFill/>
        </p:spPr>
        <p:txBody>
          <a:bodyPr wrap="square" rtlCol="0">
            <a:spAutoFit/>
          </a:bodyPr>
          <a:lstStyle/>
          <a:p>
            <a:pPr algn="ctr"/>
            <a:r>
              <a:rPr lang="fr-FR" sz="3200" i="1" dirty="0"/>
              <a:t>Acceptons-nous d’être aimés </a:t>
            </a:r>
          </a:p>
          <a:p>
            <a:pPr algn="ctr"/>
            <a:r>
              <a:rPr lang="fr-FR" sz="3200" i="1" dirty="0"/>
              <a:t>d’un amour sans condition? </a:t>
            </a: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22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822" r="3924" b="18607"/>
          <a:stretch/>
        </p:blipFill>
        <p:spPr bwMode="auto">
          <a:xfrm>
            <a:off x="539551" y="332656"/>
            <a:ext cx="4089295"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716016" y="836712"/>
            <a:ext cx="4139952" cy="4278094"/>
          </a:xfrm>
          <a:prstGeom prst="rect">
            <a:avLst/>
          </a:prstGeom>
          <a:noFill/>
        </p:spPr>
        <p:txBody>
          <a:bodyPr wrap="square" rtlCol="0">
            <a:spAutoFit/>
          </a:bodyPr>
          <a:lstStyle/>
          <a:p>
            <a:r>
              <a:rPr lang="fr-FR" sz="3200" dirty="0" smtClean="0"/>
              <a:t>Sur la croix, Jésus s’adresse à Marie </a:t>
            </a:r>
          </a:p>
          <a:p>
            <a:r>
              <a:rPr lang="fr-FR" sz="3200" dirty="0" smtClean="0"/>
              <a:t>sa mère et à l’apôtre présent :</a:t>
            </a:r>
          </a:p>
          <a:p>
            <a:endParaRPr lang="fr-FR" sz="3600" dirty="0" smtClean="0"/>
          </a:p>
          <a:p>
            <a:r>
              <a:rPr lang="fr-FR" sz="3600" dirty="0" smtClean="0"/>
              <a:t>« Femme, voici ton fils. »</a:t>
            </a:r>
            <a:endParaRPr lang="fr-FR" sz="3600" dirty="0"/>
          </a:p>
          <a:p>
            <a:r>
              <a:rPr lang="fr-FR" sz="3600" dirty="0" smtClean="0"/>
              <a:t>« Voici ta mère »</a:t>
            </a:r>
            <a:endParaRPr lang="fr-FR" sz="3600"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23</a:t>
            </a:fld>
            <a:endParaRPr lang="fr-FR"/>
          </a:p>
        </p:txBody>
      </p:sp>
    </p:spTree>
    <p:extLst>
      <p:ext uri="{BB962C8B-B14F-4D97-AF65-F5344CB8AC3E}">
        <p14:creationId xmlns:p14="http://schemas.microsoft.com/office/powerpoint/2010/main" val="3749591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Archives photos\2015\2015-02\TS Claire\8-2 Mars\2 Mars\101_PANA\P101036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764704"/>
            <a:ext cx="6278033" cy="47085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788024" y="5949280"/>
            <a:ext cx="4032448" cy="646331"/>
          </a:xfrm>
          <a:prstGeom prst="rect">
            <a:avLst/>
          </a:prstGeom>
          <a:noFill/>
        </p:spPr>
        <p:txBody>
          <a:bodyPr wrap="square" rtlCol="0">
            <a:spAutoFit/>
          </a:bodyPr>
          <a:lstStyle/>
          <a:p>
            <a:r>
              <a:rPr lang="fr-FR" i="1" dirty="0" smtClean="0"/>
              <a:t>Dans la maison d’Abraham, maison du Secours Catholique à Jérusalem</a:t>
            </a:r>
            <a:endParaRPr lang="fr-FR" i="1"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24</a:t>
            </a:fld>
            <a:endParaRPr lang="fr-FR"/>
          </a:p>
        </p:txBody>
      </p:sp>
    </p:spTree>
    <p:extLst>
      <p:ext uri="{BB962C8B-B14F-4D97-AF65-F5344CB8AC3E}">
        <p14:creationId xmlns:p14="http://schemas.microsoft.com/office/powerpoint/2010/main" val="1191239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Samedi Saint</a:t>
            </a:r>
            <a:endParaRPr lang="fr-FR" dirty="0"/>
          </a:p>
        </p:txBody>
      </p:sp>
      <p:sp>
        <p:nvSpPr>
          <p:cNvPr id="3" name="Espace réservé du contenu 2"/>
          <p:cNvSpPr>
            <a:spLocks noGrp="1"/>
          </p:cNvSpPr>
          <p:nvPr>
            <p:ph idx="1"/>
          </p:nvPr>
        </p:nvSpPr>
        <p:spPr>
          <a:xfrm>
            <a:off x="395536" y="2492896"/>
            <a:ext cx="3716170" cy="1008112"/>
          </a:xfrm>
        </p:spPr>
        <p:txBody>
          <a:bodyPr/>
          <a:lstStyle/>
          <a:p>
            <a:r>
              <a:rPr lang="fr-FR" dirty="0" smtClean="0"/>
              <a:t>Jour du Silence</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340768"/>
            <a:ext cx="4009374" cy="5345832"/>
          </a:xfrm>
          <a:prstGeom prst="rect">
            <a:avLst/>
          </a:prstGeom>
        </p:spPr>
      </p:pic>
      <p:sp>
        <p:nvSpPr>
          <p:cNvPr id="5" name="Espace réservé du numéro de diapositive 4"/>
          <p:cNvSpPr>
            <a:spLocks noGrp="1"/>
          </p:cNvSpPr>
          <p:nvPr>
            <p:ph type="sldNum" sz="quarter" idx="12"/>
          </p:nvPr>
        </p:nvSpPr>
        <p:spPr/>
        <p:txBody>
          <a:bodyPr/>
          <a:lstStyle/>
          <a:p>
            <a:fld id="{305DC68D-A692-4626-972B-342348237D40}" type="slidenum">
              <a:rPr lang="fr-FR" smtClean="0"/>
              <a:pPr/>
              <a:t>25</a:t>
            </a:fld>
            <a:endParaRPr lang="fr-FR"/>
          </a:p>
        </p:txBody>
      </p:sp>
    </p:spTree>
    <p:extLst>
      <p:ext uri="{BB962C8B-B14F-4D97-AF65-F5344CB8AC3E}">
        <p14:creationId xmlns:p14="http://schemas.microsoft.com/office/powerpoint/2010/main" val="2160923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229600" cy="4709160"/>
          </a:xfrm>
        </p:spPr>
        <p:txBody>
          <a:bodyPr/>
          <a:lstStyle/>
          <a:p>
            <a:pPr lvl="0">
              <a:buClr>
                <a:srgbClr val="FFFFFF">
                  <a:shade val="95000"/>
                </a:srgbClr>
              </a:buClr>
            </a:pPr>
            <a:r>
              <a:rPr lang="fr-FR" dirty="0">
                <a:solidFill>
                  <a:srgbClr val="FFFFFF"/>
                </a:solidFill>
              </a:rPr>
              <a:t>La pierre est roulée contre l’entrée du tombeau.</a:t>
            </a:r>
          </a:p>
          <a:p>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b="4009"/>
          <a:stretch/>
        </p:blipFill>
        <p:spPr>
          <a:xfrm>
            <a:off x="683568" y="836712"/>
            <a:ext cx="4299340" cy="3024336"/>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19151" t="13354"/>
          <a:stretch/>
        </p:blipFill>
        <p:spPr>
          <a:xfrm>
            <a:off x="5531074" y="4077072"/>
            <a:ext cx="3612926" cy="2177979"/>
          </a:xfrm>
          <a:prstGeom prst="rect">
            <a:avLst/>
          </a:prstGeom>
        </p:spPr>
      </p:pic>
      <p:sp>
        <p:nvSpPr>
          <p:cNvPr id="6" name="ZoneTexte 5"/>
          <p:cNvSpPr txBox="1"/>
          <p:nvPr/>
        </p:nvSpPr>
        <p:spPr>
          <a:xfrm>
            <a:off x="5543600" y="6309320"/>
            <a:ext cx="3600400" cy="369332"/>
          </a:xfrm>
          <a:prstGeom prst="rect">
            <a:avLst/>
          </a:prstGeom>
          <a:noFill/>
        </p:spPr>
        <p:txBody>
          <a:bodyPr wrap="square" rtlCol="0">
            <a:spAutoFit/>
          </a:bodyPr>
          <a:lstStyle/>
          <a:p>
            <a:r>
              <a:rPr lang="fr-FR" dirty="0" smtClean="0"/>
              <a:t>Pierre dans le St Sépulcre</a:t>
            </a:r>
            <a:endParaRPr lang="fr-FR" dirty="0"/>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26</a:t>
            </a:fld>
            <a:endParaRPr lang="fr-FR"/>
          </a:p>
        </p:txBody>
      </p:sp>
    </p:spTree>
    <p:extLst>
      <p:ext uri="{BB962C8B-B14F-4D97-AF65-F5344CB8AC3E}">
        <p14:creationId xmlns:p14="http://schemas.microsoft.com/office/powerpoint/2010/main" val="7862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Veillée Pascale</a:t>
            </a:r>
            <a:endParaRPr lang="fr-FR" dirty="0"/>
          </a:p>
        </p:txBody>
      </p:sp>
      <p:sp>
        <p:nvSpPr>
          <p:cNvPr id="4" name="Espace réservé du contenu 3"/>
          <p:cNvSpPr>
            <a:spLocks noGrp="1"/>
          </p:cNvSpPr>
          <p:nvPr>
            <p:ph idx="1"/>
          </p:nvPr>
        </p:nvSpPr>
        <p:spPr>
          <a:xfrm>
            <a:off x="457200" y="1412776"/>
            <a:ext cx="8435280" cy="4896584"/>
          </a:xfrm>
        </p:spPr>
        <p:txBody>
          <a:bodyPr/>
          <a:lstStyle/>
          <a:p>
            <a:endParaRPr lang="fr-FR" dirty="0" smtClean="0"/>
          </a:p>
          <a:p>
            <a:endParaRPr lang="fr-FR" dirty="0" smtClean="0"/>
          </a:p>
          <a:p>
            <a:endParaRPr lang="fr-FR" dirty="0" smtClean="0"/>
          </a:p>
          <a:p>
            <a:endParaRPr lang="fr-FR" dirty="0" smtClean="0"/>
          </a:p>
          <a:p>
            <a:pPr>
              <a:buNone/>
            </a:pPr>
            <a:r>
              <a:rPr lang="fr-FR" dirty="0" smtClean="0"/>
              <a:t>Nuit de feu, où nous passons</a:t>
            </a:r>
          </a:p>
          <a:p>
            <a:pPr>
              <a:buNone/>
            </a:pPr>
            <a:r>
              <a:rPr lang="fr-FR" dirty="0" smtClean="0"/>
              <a:t>des ténèbres de la nuit</a:t>
            </a:r>
          </a:p>
          <a:p>
            <a:pPr>
              <a:buNone/>
            </a:pPr>
            <a:r>
              <a:rPr lang="fr-FR" dirty="0" smtClean="0"/>
              <a:t>à la lumière de la Résurrection.</a:t>
            </a:r>
          </a:p>
          <a:p>
            <a:pPr lvl="1"/>
            <a:endParaRPr lang="fr-FR" dirty="0" smtClean="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rcRect l="14264" t="12225"/>
          <a:stretch>
            <a:fillRect/>
          </a:stretch>
        </p:blipFill>
        <p:spPr>
          <a:xfrm>
            <a:off x="6012160" y="2078792"/>
            <a:ext cx="2877382" cy="4419168"/>
          </a:xfrm>
          <a:prstGeom prst="rect">
            <a:avLst/>
          </a:prstGeom>
        </p:spPr>
      </p:pic>
      <p:sp>
        <p:nvSpPr>
          <p:cNvPr id="3" name="Espace réservé du numéro de diapositive 2"/>
          <p:cNvSpPr>
            <a:spLocks noGrp="1"/>
          </p:cNvSpPr>
          <p:nvPr>
            <p:ph type="sldNum" sz="quarter" idx="12"/>
          </p:nvPr>
        </p:nvSpPr>
        <p:spPr/>
        <p:txBody>
          <a:bodyPr/>
          <a:lstStyle/>
          <a:p>
            <a:fld id="{305DC68D-A692-4626-972B-342348237D40}" type="slidenum">
              <a:rPr lang="fr-FR" smtClean="0"/>
              <a:pPr/>
              <a:t>27</a:t>
            </a:fld>
            <a:endParaRPr lang="fr-FR"/>
          </a:p>
        </p:txBody>
      </p:sp>
    </p:spTree>
    <p:extLst>
      <p:ext uri="{BB962C8B-B14F-4D97-AF65-F5344CB8AC3E}">
        <p14:creationId xmlns:p14="http://schemas.microsoft.com/office/powerpoint/2010/main" val="1069618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548680"/>
            <a:ext cx="8229600" cy="4709160"/>
          </a:xfrm>
        </p:spPr>
        <p:txBody>
          <a:bodyPr/>
          <a:lstStyle/>
          <a:p>
            <a:r>
              <a:rPr lang="fr-FR" dirty="0"/>
              <a:t>Lors de cette veillée pascale, nous écoutons de nombreux textes de la bible. Si nous avions le temps, nous lirions toute la </a:t>
            </a:r>
            <a:r>
              <a:rPr lang="fr-FR" dirty="0" smtClean="0"/>
              <a:t>Bible. Nous </a:t>
            </a:r>
            <a:r>
              <a:rPr lang="fr-FR" dirty="0"/>
              <a:t>faisons ainsi mémoire de toute  l’histoire de l’amour de Dieu pour son peuple.</a:t>
            </a: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28</a:t>
            </a:fld>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45" y="3573016"/>
            <a:ext cx="4101066" cy="2766594"/>
          </a:xfrm>
          <a:prstGeom prst="rect">
            <a:avLst/>
          </a:prstGeom>
        </p:spPr>
      </p:pic>
    </p:spTree>
    <p:extLst>
      <p:ext uri="{BB962C8B-B14F-4D97-AF65-F5344CB8AC3E}">
        <p14:creationId xmlns:p14="http://schemas.microsoft.com/office/powerpoint/2010/main" val="3375159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187" y="1412776"/>
            <a:ext cx="8229600" cy="4709160"/>
          </a:xfrm>
        </p:spPr>
        <p:txBody>
          <a:bodyPr/>
          <a:lstStyle/>
          <a:p>
            <a:r>
              <a:rPr lang="fr-FR" dirty="0" smtClean="0"/>
              <a:t>Par sa résurrection,</a:t>
            </a:r>
          </a:p>
          <a:p>
            <a:pPr marL="137160" indent="0">
              <a:buNone/>
            </a:pPr>
            <a:r>
              <a:rPr lang="fr-FR" dirty="0" smtClean="0"/>
              <a:t>le Christ fait de nous des vivants.</a:t>
            </a:r>
          </a:p>
          <a:p>
            <a:pPr marL="137160" indent="0">
              <a:buNone/>
            </a:pPr>
            <a:r>
              <a:rPr lang="fr-FR" dirty="0" smtClean="0"/>
              <a:t>C’est la mort qui est morte.</a:t>
            </a:r>
          </a:p>
          <a:p>
            <a:pPr marL="137160" indent="0">
              <a:buNone/>
            </a:pPr>
            <a:endParaRPr lang="fr-FR" dirty="0" smtClean="0"/>
          </a:p>
          <a:p>
            <a:pPr marL="137160" indent="0">
              <a:buNone/>
            </a:pPr>
            <a:endParaRPr lang="fr-FR" dirty="0"/>
          </a:p>
          <a:p>
            <a:pPr marL="137160" indent="0">
              <a:buNone/>
            </a:pPr>
            <a:endParaRPr lang="fr-FR" dirty="0" smtClean="0"/>
          </a:p>
          <a:p>
            <a:pPr marL="137160" indent="0">
              <a:buNone/>
            </a:pPr>
            <a:r>
              <a:rPr lang="fr-FR" sz="5400" b="1" dirty="0" smtClean="0"/>
              <a:t>          Alléluia !</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3535363"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29</a:t>
            </a:fld>
            <a:endParaRPr lang="fr-FR"/>
          </a:p>
        </p:txBody>
      </p:sp>
    </p:spTree>
    <p:extLst>
      <p:ext uri="{BB962C8B-B14F-4D97-AF65-F5344CB8AC3E}">
        <p14:creationId xmlns:p14="http://schemas.microsoft.com/office/powerpoint/2010/main" val="518426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49080"/>
            <a:ext cx="8229600" cy="1143000"/>
          </a:xfrm>
        </p:spPr>
        <p:txBody>
          <a:bodyPr/>
          <a:lstStyle/>
          <a:p>
            <a:r>
              <a:rPr lang="fr-FR" dirty="0" smtClean="0"/>
              <a:t>La Semaine Sainte</a:t>
            </a:r>
            <a:endParaRPr lang="fr-FR" dirty="0"/>
          </a:p>
        </p:txBody>
      </p:sp>
      <p:sp>
        <p:nvSpPr>
          <p:cNvPr id="3" name="Espace réservé du contenu 2"/>
          <p:cNvSpPr>
            <a:spLocks noGrp="1"/>
          </p:cNvSpPr>
          <p:nvPr>
            <p:ph idx="1"/>
          </p:nvPr>
        </p:nvSpPr>
        <p:spPr>
          <a:xfrm>
            <a:off x="457200" y="1074420"/>
            <a:ext cx="8229600" cy="4709160"/>
          </a:xfrm>
        </p:spPr>
        <p:txBody>
          <a:bodyPr/>
          <a:lstStyle/>
          <a:p>
            <a:r>
              <a:rPr lang="fr-FR" dirty="0"/>
              <a:t>Tous les ans, les chrétiens revivent l’histoire de cet </a:t>
            </a:r>
            <a:r>
              <a:rPr lang="fr-FR" dirty="0" smtClean="0"/>
              <a:t>évènement au cours de la Semaine Sainte  qui commence avec le dimanche des Rameaux.</a:t>
            </a:r>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3</a:t>
            </a:fld>
            <a:endParaRPr lang="fr-FR"/>
          </a:p>
        </p:txBody>
      </p:sp>
    </p:spTree>
    <p:extLst>
      <p:ext uri="{BB962C8B-B14F-4D97-AF65-F5344CB8AC3E}">
        <p14:creationId xmlns:p14="http://schemas.microsoft.com/office/powerpoint/2010/main" val="1785073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326328"/>
            <a:ext cx="8373616" cy="6127008"/>
          </a:xfrm>
        </p:spPr>
        <p:txBody>
          <a:bodyPr>
            <a:normAutofit lnSpcReduction="10000"/>
          </a:bodyPr>
          <a:lstStyle/>
          <a:p>
            <a:r>
              <a:rPr lang="fr-FR" dirty="0"/>
              <a:t>Ce soir-là, des adultes sont baptisés (2000 environ en France chaque année) </a:t>
            </a:r>
            <a:r>
              <a:rPr lang="fr-FR" dirty="0" smtClean="0"/>
              <a:t>.</a:t>
            </a:r>
          </a:p>
          <a:p>
            <a:endParaRPr lang="fr-FR" dirty="0"/>
          </a:p>
          <a:p>
            <a:endParaRPr lang="fr-FR" dirty="0" smtClean="0"/>
          </a:p>
          <a:p>
            <a:endParaRPr lang="fr-FR" dirty="0"/>
          </a:p>
          <a:p>
            <a:endParaRPr lang="fr-FR" dirty="0" smtClean="0"/>
          </a:p>
          <a:p>
            <a:endParaRPr lang="fr-FR" dirty="0" smtClean="0"/>
          </a:p>
          <a:p>
            <a:endParaRPr lang="fr-FR" dirty="0"/>
          </a:p>
          <a:p>
            <a:endParaRPr lang="fr-FR" dirty="0" smtClean="0"/>
          </a:p>
          <a:p>
            <a:r>
              <a:rPr lang="fr-FR" dirty="0" smtClean="0"/>
              <a:t>Avec </a:t>
            </a:r>
            <a:r>
              <a:rPr lang="fr-FR" dirty="0"/>
              <a:t>eux, nous affirmons (confessons) notre foi et toute l’assemblée participe au repas du Seigneur : le même que celui qui a lieu le soir du jeudi.</a:t>
            </a:r>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30</a:t>
            </a:fld>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1412776"/>
            <a:ext cx="4107392" cy="2736304"/>
          </a:xfrm>
          <a:prstGeom prst="rect">
            <a:avLst/>
          </a:prstGeom>
        </p:spPr>
      </p:pic>
    </p:spTree>
    <p:extLst>
      <p:ext uri="{BB962C8B-B14F-4D97-AF65-F5344CB8AC3E}">
        <p14:creationId xmlns:p14="http://schemas.microsoft.com/office/powerpoint/2010/main" val="2407407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5472608" cy="5688632"/>
          </a:xfrm>
        </p:spPr>
        <p:txBody>
          <a:bodyPr>
            <a:normAutofit/>
          </a:bodyPr>
          <a:lstStyle/>
          <a:p>
            <a:r>
              <a:rPr lang="fr-FR" dirty="0"/>
              <a:t>Si 2000 ans après, les chrétiens continuent de commémorer ces trois jours, c’est précisément parce que cela touche le cœur du cœur de notre expérience humaine : l’amour, la souffrance, la mort, la vie, le bonheur</a:t>
            </a:r>
            <a:r>
              <a:rPr lang="fr-FR" dirty="0" smtClean="0"/>
              <a:t>.</a:t>
            </a:r>
          </a:p>
          <a:p>
            <a:endParaRPr lang="fr-FR" dirty="0"/>
          </a:p>
          <a:p>
            <a:r>
              <a:rPr lang="fr-FR" dirty="0"/>
              <a:t>Jésus, c’est d’abord le mystère d’une vie donnée, totalement </a:t>
            </a:r>
            <a:r>
              <a:rPr lang="fr-FR" dirty="0" smtClean="0"/>
              <a:t>donnée.</a:t>
            </a:r>
            <a:endParaRPr lang="fr-FR" dirty="0"/>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95"/>
          <a:stretch/>
        </p:blipFill>
        <p:spPr bwMode="auto">
          <a:xfrm>
            <a:off x="5888679" y="1340768"/>
            <a:ext cx="308281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31</a:t>
            </a:fld>
            <a:endParaRPr lang="fr-FR"/>
          </a:p>
        </p:txBody>
      </p:sp>
    </p:spTree>
    <p:extLst>
      <p:ext uri="{BB962C8B-B14F-4D97-AF65-F5344CB8AC3E}">
        <p14:creationId xmlns:p14="http://schemas.microsoft.com/office/powerpoint/2010/main" val="1710255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5776" y="332656"/>
            <a:ext cx="4680520" cy="6240695"/>
          </a:xfrm>
        </p:spPr>
      </p:pic>
      <p:sp>
        <p:nvSpPr>
          <p:cNvPr id="2" name="ZoneTexte 1"/>
          <p:cNvSpPr txBox="1"/>
          <p:nvPr/>
        </p:nvSpPr>
        <p:spPr>
          <a:xfrm>
            <a:off x="611560" y="1124744"/>
            <a:ext cx="1512168" cy="5570756"/>
          </a:xfrm>
          <a:prstGeom prst="rect">
            <a:avLst/>
          </a:prstGeom>
          <a:noFill/>
        </p:spPr>
        <p:txBody>
          <a:bodyPr wrap="square" rtlCol="0">
            <a:spAutoFit/>
          </a:bodyPr>
          <a:lstStyle/>
          <a:p>
            <a:pPr algn="ctr"/>
            <a:r>
              <a:rPr lang="fr-FR" sz="3600" b="1" dirty="0" smtClean="0"/>
              <a:t>A</a:t>
            </a:r>
          </a:p>
          <a:p>
            <a:pPr algn="ctr"/>
            <a:r>
              <a:rPr lang="fr-FR" sz="3600" b="1" dirty="0" smtClean="0"/>
              <a:t>L</a:t>
            </a:r>
          </a:p>
          <a:p>
            <a:pPr algn="ctr"/>
            <a:r>
              <a:rPr lang="fr-FR" sz="3600" b="1" dirty="0" smtClean="0"/>
              <a:t>L</a:t>
            </a:r>
          </a:p>
          <a:p>
            <a:pPr algn="ctr"/>
            <a:r>
              <a:rPr lang="fr-FR" sz="3600" b="1" dirty="0" smtClean="0"/>
              <a:t>E</a:t>
            </a:r>
          </a:p>
          <a:p>
            <a:pPr algn="ctr"/>
            <a:r>
              <a:rPr lang="fr-FR" sz="3600" b="1" dirty="0" smtClean="0"/>
              <a:t>L</a:t>
            </a:r>
          </a:p>
          <a:p>
            <a:pPr algn="ctr"/>
            <a:r>
              <a:rPr lang="fr-FR" sz="3600" b="1" dirty="0" smtClean="0"/>
              <a:t>U</a:t>
            </a:r>
          </a:p>
          <a:p>
            <a:pPr algn="ctr"/>
            <a:r>
              <a:rPr lang="fr-FR" sz="3600" b="1" dirty="0" smtClean="0"/>
              <a:t>I</a:t>
            </a:r>
          </a:p>
          <a:p>
            <a:pPr algn="ctr"/>
            <a:r>
              <a:rPr lang="fr-FR" sz="3600" b="1" dirty="0" smtClean="0"/>
              <a:t>A</a:t>
            </a:r>
          </a:p>
          <a:p>
            <a:pPr algn="ctr"/>
            <a:endParaRPr lang="fr-FR" sz="3600" b="1" dirty="0"/>
          </a:p>
          <a:p>
            <a:pPr algn="ctr"/>
            <a:r>
              <a:rPr lang="fr-FR" sz="1600" b="1" dirty="0" smtClean="0"/>
              <a:t>« Louez le Seigneur ! » </a:t>
            </a:r>
          </a:p>
        </p:txBody>
      </p:sp>
      <p:sp>
        <p:nvSpPr>
          <p:cNvPr id="3" name="Espace réservé du numéro de diapositive 2"/>
          <p:cNvSpPr>
            <a:spLocks noGrp="1"/>
          </p:cNvSpPr>
          <p:nvPr>
            <p:ph type="sldNum" sz="quarter" idx="12"/>
          </p:nvPr>
        </p:nvSpPr>
        <p:spPr/>
        <p:txBody>
          <a:bodyPr/>
          <a:lstStyle/>
          <a:p>
            <a:fld id="{305DC68D-A692-4626-972B-342348237D40}" type="slidenum">
              <a:rPr lang="fr-FR" smtClean="0"/>
              <a:pPr/>
              <a:t>32</a:t>
            </a:fld>
            <a:endParaRPr lang="fr-FR"/>
          </a:p>
        </p:txBody>
      </p:sp>
    </p:spTree>
    <p:extLst>
      <p:ext uri="{BB962C8B-B14F-4D97-AF65-F5344CB8AC3E}">
        <p14:creationId xmlns:p14="http://schemas.microsoft.com/office/powerpoint/2010/main" val="2372969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763" y="0"/>
            <a:ext cx="5502473" cy="6858000"/>
          </a:xfrm>
          <a:prstGeom prst="rect">
            <a:avLst/>
          </a:prstGeom>
        </p:spPr>
      </p:pic>
    </p:spTree>
    <p:extLst>
      <p:ext uri="{BB962C8B-B14F-4D97-AF65-F5344CB8AC3E}">
        <p14:creationId xmlns:p14="http://schemas.microsoft.com/office/powerpoint/2010/main" val="3843215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332656"/>
            <a:ext cx="8229600" cy="1143000"/>
          </a:xfrm>
        </p:spPr>
        <p:txBody>
          <a:bodyPr>
            <a:normAutofit fontScale="90000"/>
          </a:bodyPr>
          <a:lstStyle/>
          <a:p>
            <a:pPr lvl="0"/>
            <a:r>
              <a:rPr lang="fr-FR" dirty="0">
                <a:effectLst/>
              </a:rPr>
              <a:t>Temps de partage en petits groupes</a:t>
            </a:r>
            <a:br>
              <a:rPr lang="fr-FR" dirty="0">
                <a:effectLst/>
              </a:rPr>
            </a:br>
            <a:endParaRPr lang="fr-FR" dirty="0"/>
          </a:p>
        </p:txBody>
      </p:sp>
      <p:sp>
        <p:nvSpPr>
          <p:cNvPr id="3" name="Espace réservé du contenu 2"/>
          <p:cNvSpPr>
            <a:spLocks noGrp="1"/>
          </p:cNvSpPr>
          <p:nvPr>
            <p:ph idx="1"/>
          </p:nvPr>
        </p:nvSpPr>
        <p:spPr>
          <a:xfrm>
            <a:off x="457200" y="1916832"/>
            <a:ext cx="8229600" cy="4709160"/>
          </a:xfrm>
        </p:spPr>
        <p:txBody>
          <a:bodyPr/>
          <a:lstStyle/>
          <a:p>
            <a:pPr lvl="0"/>
            <a:r>
              <a:rPr lang="fr-FR" dirty="0"/>
              <a:t>Comment est-ce que ce que vous venez d’entendre résonne en vous ?</a:t>
            </a:r>
          </a:p>
          <a:p>
            <a:pPr lvl="0"/>
            <a:r>
              <a:rPr lang="fr-FR" dirty="0"/>
              <a:t>Avez-vous été témoin, chez vous ou chez d’autres, d’une expérience de </a:t>
            </a:r>
            <a:r>
              <a:rPr lang="fr-FR" dirty="0" err="1"/>
              <a:t>re-naissance</a:t>
            </a:r>
            <a:r>
              <a:rPr lang="fr-FR" dirty="0"/>
              <a:t>, de relèvement… ?</a:t>
            </a:r>
          </a:p>
          <a:p>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34</a:t>
            </a:fld>
            <a:endParaRPr lang="fr-FR"/>
          </a:p>
        </p:txBody>
      </p:sp>
    </p:spTree>
    <p:extLst>
      <p:ext uri="{BB962C8B-B14F-4D97-AF65-F5344CB8AC3E}">
        <p14:creationId xmlns:p14="http://schemas.microsoft.com/office/powerpoint/2010/main" val="2236645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1143000"/>
          </a:xfrm>
        </p:spPr>
        <p:txBody>
          <a:bodyPr/>
          <a:lstStyle/>
          <a:p>
            <a:r>
              <a:rPr lang="fr-FR" dirty="0"/>
              <a:t>Tu es là au </a:t>
            </a:r>
            <a:r>
              <a:rPr lang="fr-FR" dirty="0" err="1"/>
              <a:t>coeur</a:t>
            </a:r>
            <a:r>
              <a:rPr lang="fr-FR" dirty="0"/>
              <a:t> de nos vies</a:t>
            </a:r>
          </a:p>
        </p:txBody>
      </p:sp>
      <p:sp>
        <p:nvSpPr>
          <p:cNvPr id="3" name="Espace réservé du contenu 2"/>
          <p:cNvSpPr>
            <a:spLocks noGrp="1"/>
          </p:cNvSpPr>
          <p:nvPr>
            <p:ph idx="1"/>
          </p:nvPr>
        </p:nvSpPr>
        <p:spPr/>
        <p:txBody>
          <a:bodyPr>
            <a:normAutofit fontScale="62500" lnSpcReduction="20000"/>
          </a:bodyPr>
          <a:lstStyle/>
          <a:p>
            <a:pPr lvl="1"/>
            <a:r>
              <a:rPr lang="fr-FR" sz="3200" b="1" dirty="0" smtClean="0"/>
              <a:t>Tu </a:t>
            </a:r>
            <a:r>
              <a:rPr lang="fr-FR" sz="3200" b="1" dirty="0"/>
              <a:t>es </a:t>
            </a:r>
            <a:r>
              <a:rPr lang="fr-FR" sz="3200" b="1" dirty="0" smtClean="0"/>
              <a:t>là </a:t>
            </a:r>
            <a:r>
              <a:rPr lang="fr-FR" sz="3200" b="1" dirty="0"/>
              <a:t>au cœur de nos vies</a:t>
            </a:r>
            <a:br>
              <a:rPr lang="fr-FR" sz="3200" b="1" dirty="0"/>
            </a:br>
            <a:r>
              <a:rPr lang="fr-FR" sz="3200" b="1" dirty="0"/>
              <a:t>Et c'est toi qui nous fait vivre</a:t>
            </a:r>
            <a:br>
              <a:rPr lang="fr-FR" sz="3200" b="1" dirty="0"/>
            </a:br>
            <a:r>
              <a:rPr lang="fr-FR" sz="3200" b="1" dirty="0"/>
              <a:t>Tu es la au cœur de nos vies</a:t>
            </a:r>
            <a:br>
              <a:rPr lang="fr-FR" sz="3200" b="1" dirty="0"/>
            </a:br>
            <a:r>
              <a:rPr lang="fr-FR" sz="3200" b="1" dirty="0"/>
              <a:t>Bien vivant, </a:t>
            </a:r>
            <a:r>
              <a:rPr lang="fr-FR" sz="3200" b="1" dirty="0" smtClean="0"/>
              <a:t>ô Jésus-Christ</a:t>
            </a:r>
            <a:r>
              <a:rPr lang="fr-FR" b="1" dirty="0"/>
              <a:t>.</a:t>
            </a:r>
            <a:br>
              <a:rPr lang="fr-FR" b="1" dirty="0"/>
            </a:br>
            <a:endParaRPr lang="fr-FR" b="1" dirty="0" smtClean="0"/>
          </a:p>
          <a:p>
            <a:r>
              <a:rPr lang="fr-FR" dirty="0"/>
              <a:t/>
            </a:r>
            <a:br>
              <a:rPr lang="fr-FR" dirty="0"/>
            </a:br>
            <a:r>
              <a:rPr lang="fr-FR" dirty="0"/>
              <a:t>1</a:t>
            </a:r>
            <a:r>
              <a:rPr lang="fr-FR"/>
              <a:t>) </a:t>
            </a:r>
            <a:r>
              <a:rPr lang="fr-FR" smtClean="0"/>
              <a:t>Dans </a:t>
            </a:r>
            <a:r>
              <a:rPr lang="fr-FR" dirty="0"/>
              <a:t>le secret de nos tendresses</a:t>
            </a:r>
            <a:br>
              <a:rPr lang="fr-FR" dirty="0"/>
            </a:br>
            <a:r>
              <a:rPr lang="fr-FR" b="1" dirty="0"/>
              <a:t>Tu es </a:t>
            </a:r>
            <a:r>
              <a:rPr lang="fr-FR" b="1" dirty="0" smtClean="0"/>
              <a:t>là</a:t>
            </a:r>
            <a:r>
              <a:rPr lang="fr-FR" dirty="0"/>
              <a:t/>
            </a:r>
            <a:br>
              <a:rPr lang="fr-FR" dirty="0"/>
            </a:br>
            <a:r>
              <a:rPr lang="fr-FR" dirty="0"/>
              <a:t>Dans les matins de nos promesses</a:t>
            </a:r>
            <a:br>
              <a:rPr lang="fr-FR" dirty="0"/>
            </a:br>
            <a:r>
              <a:rPr lang="fr-FR" b="1" dirty="0"/>
              <a:t>Tu es </a:t>
            </a:r>
            <a:r>
              <a:rPr lang="fr-FR" b="1" dirty="0" smtClean="0"/>
              <a:t>là</a:t>
            </a:r>
            <a:r>
              <a:rPr lang="fr-FR" dirty="0"/>
              <a:t/>
            </a:r>
            <a:br>
              <a:rPr lang="fr-FR" dirty="0"/>
            </a:br>
            <a:r>
              <a:rPr lang="fr-FR" dirty="0"/>
              <a:t/>
            </a:r>
            <a:br>
              <a:rPr lang="fr-FR" dirty="0"/>
            </a:br>
            <a:r>
              <a:rPr lang="fr-FR" dirty="0"/>
              <a:t>2</a:t>
            </a:r>
            <a:r>
              <a:rPr lang="fr-FR"/>
              <a:t>) </a:t>
            </a:r>
            <a:r>
              <a:rPr lang="fr-FR" smtClean="0"/>
              <a:t>Dans </a:t>
            </a:r>
            <a:r>
              <a:rPr lang="fr-FR" dirty="0"/>
              <a:t>nos cœurs tout remplis d'orages</a:t>
            </a:r>
            <a:br>
              <a:rPr lang="fr-FR" dirty="0"/>
            </a:br>
            <a:r>
              <a:rPr lang="fr-FR" b="1" dirty="0"/>
              <a:t>Tu es </a:t>
            </a:r>
            <a:r>
              <a:rPr lang="fr-FR" b="1" dirty="0" smtClean="0"/>
              <a:t>là</a:t>
            </a:r>
            <a:r>
              <a:rPr lang="fr-FR" dirty="0"/>
              <a:t/>
            </a:r>
            <a:br>
              <a:rPr lang="fr-FR" dirty="0"/>
            </a:br>
            <a:r>
              <a:rPr lang="fr-FR" dirty="0"/>
              <a:t>Dans tous les ciels de nos voyages</a:t>
            </a:r>
            <a:br>
              <a:rPr lang="fr-FR" dirty="0"/>
            </a:br>
            <a:r>
              <a:rPr lang="fr-FR" b="1" dirty="0"/>
              <a:t>Tu es </a:t>
            </a:r>
            <a:r>
              <a:rPr lang="fr-FR" b="1" dirty="0" smtClean="0"/>
              <a:t>là</a:t>
            </a:r>
            <a:r>
              <a:rPr lang="fr-FR" dirty="0"/>
              <a:t/>
            </a:r>
            <a:br>
              <a:rPr lang="fr-FR" dirty="0"/>
            </a:br>
            <a:r>
              <a:rPr lang="fr-FR" dirty="0"/>
              <a:t/>
            </a:r>
            <a:br>
              <a:rPr lang="fr-FR" dirty="0"/>
            </a:br>
            <a:r>
              <a:rPr lang="fr-FR" dirty="0"/>
              <a:t>3</a:t>
            </a:r>
            <a:r>
              <a:rPr lang="fr-FR"/>
              <a:t>) </a:t>
            </a:r>
            <a:r>
              <a:rPr lang="fr-FR" smtClean="0"/>
              <a:t>En </a:t>
            </a:r>
            <a:r>
              <a:rPr lang="fr-FR" dirty="0"/>
              <a:t>plein milieu de nos tempêtes</a:t>
            </a:r>
            <a:br>
              <a:rPr lang="fr-FR" dirty="0"/>
            </a:br>
            <a:r>
              <a:rPr lang="fr-FR" b="1" dirty="0"/>
              <a:t>Tu es </a:t>
            </a:r>
            <a:r>
              <a:rPr lang="fr-FR" b="1" dirty="0" smtClean="0"/>
              <a:t>là</a:t>
            </a:r>
            <a:r>
              <a:rPr lang="fr-FR" dirty="0"/>
              <a:t/>
            </a:r>
            <a:br>
              <a:rPr lang="fr-FR" dirty="0"/>
            </a:br>
            <a:r>
              <a:rPr lang="fr-FR" dirty="0"/>
              <a:t>Dans la musique de nos fêtes</a:t>
            </a:r>
            <a:br>
              <a:rPr lang="fr-FR" dirty="0"/>
            </a:br>
            <a:r>
              <a:rPr lang="fr-FR" b="1" dirty="0"/>
              <a:t>Tu es </a:t>
            </a:r>
            <a:r>
              <a:rPr lang="fr-FR" b="1" dirty="0" smtClean="0"/>
              <a:t>là.</a:t>
            </a:r>
            <a:endParaRPr lang="fr-FR" b="1" dirty="0"/>
          </a:p>
          <a:p>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35</a:t>
            </a:fld>
            <a:endParaRPr lang="fr-FR"/>
          </a:p>
        </p:txBody>
      </p:sp>
    </p:spTree>
    <p:extLst>
      <p:ext uri="{BB962C8B-B14F-4D97-AF65-F5344CB8AC3E}">
        <p14:creationId xmlns:p14="http://schemas.microsoft.com/office/powerpoint/2010/main" val="2661224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Jn</a:t>
            </a:r>
            <a:r>
              <a:rPr lang="fr-FR" dirty="0" smtClean="0"/>
              <a:t> </a:t>
            </a:r>
            <a:r>
              <a:rPr lang="fr-FR" dirty="0"/>
              <a:t>20, 1.11-18</a:t>
            </a:r>
          </a:p>
        </p:txBody>
      </p:sp>
      <p:sp>
        <p:nvSpPr>
          <p:cNvPr id="3" name="Espace réservé du contenu 2"/>
          <p:cNvSpPr>
            <a:spLocks noGrp="1"/>
          </p:cNvSpPr>
          <p:nvPr>
            <p:ph idx="1"/>
          </p:nvPr>
        </p:nvSpPr>
        <p:spPr/>
        <p:txBody>
          <a:bodyPr>
            <a:normAutofit fontScale="70000" lnSpcReduction="20000"/>
          </a:bodyPr>
          <a:lstStyle/>
          <a:p>
            <a:r>
              <a:rPr lang="fr-FR" dirty="0" smtClean="0">
                <a:latin typeface="Calibri" panose="020F0502020204030204" pitchFamily="34" charset="0"/>
                <a:cs typeface="Calibri" panose="020F0502020204030204" pitchFamily="34" charset="0"/>
              </a:rPr>
              <a:t>Le </a:t>
            </a:r>
            <a:r>
              <a:rPr lang="fr-FR" dirty="0">
                <a:latin typeface="Calibri" panose="020F0502020204030204" pitchFamily="34" charset="0"/>
                <a:cs typeface="Calibri" panose="020F0502020204030204" pitchFamily="34" charset="0"/>
              </a:rPr>
              <a:t>premier jour de la semaine, Marie Madeleine se rend au tombeau de grand matin ; c’était encore les ténèbres. Elle s’aperçoit que la pierre a été enlevée du tombeau. [… ] Marie Madeleine se tenait près du tombeau, au-dehors, tout en pleurs. Et en pleurant, elle se pencha vers le tombeau. Elle aperçoit deux anges vêtus de blanc, assis l’un à la tête et l’autre aux pieds, à l’endroit où avait reposé le corps de Jésus. Ils lui demandent : « Femme, pourquoi pleures-tu ? » Elle leur répond : « On a enlevé mon Seigneur, et je ne sais pas où on l’a déposé. » Ayant dit cela, elle se retourna ; elle aperçoit Jésus qui se tenait là, mais elle ne savait pas que c’était Jésus. Jésus lui dit : « Femme, pourquoi pleures-tu ? Qui cherches-tu ? » Le prenant pour le jardinier, elle lui répond : « Si c’est toi qui l’as emporté, dis-moi où tu l’as déposé, et moi, j’irai le prendre. » Jésus lui dit alors : « Marie ! » S’étant retournée, elle lui dit en hébreu : « </a:t>
            </a:r>
            <a:r>
              <a:rPr lang="fr-FR" dirty="0" err="1">
                <a:latin typeface="Calibri" panose="020F0502020204030204" pitchFamily="34" charset="0"/>
                <a:cs typeface="Calibri" panose="020F0502020204030204" pitchFamily="34" charset="0"/>
              </a:rPr>
              <a:t>Rabbouni</a:t>
            </a:r>
            <a:r>
              <a:rPr lang="fr-FR" dirty="0">
                <a:latin typeface="Calibri" panose="020F0502020204030204" pitchFamily="34" charset="0"/>
                <a:cs typeface="Calibri" panose="020F0502020204030204" pitchFamily="34" charset="0"/>
              </a:rPr>
              <a:t> ! », c’est-à-dire : Maître. Jésus reprend : « Ne me retiens pas, car je ne suis pas encore monté vers le Père. Va trouver mes frères pour leur dire que je monte vers mon Père et votre Père, vers mon Dieu et votre Dieu. » Marie Madeleine s’en va donc annoncer aux disciples : « J’ai vu le Seigneur ! », et elle raconta ce qu’il lui avait dit.</a:t>
            </a:r>
          </a:p>
          <a:p>
            <a:endParaRPr lang="fr-FR" dirty="0"/>
          </a:p>
        </p:txBody>
      </p:sp>
      <p:sp>
        <p:nvSpPr>
          <p:cNvPr id="4" name="Espace réservé du numéro de diapositive 3"/>
          <p:cNvSpPr>
            <a:spLocks noGrp="1"/>
          </p:cNvSpPr>
          <p:nvPr>
            <p:ph type="sldNum" sz="quarter" idx="12"/>
          </p:nvPr>
        </p:nvSpPr>
        <p:spPr/>
        <p:txBody>
          <a:bodyPr/>
          <a:lstStyle/>
          <a:p>
            <a:fld id="{305DC68D-A692-4626-972B-342348237D40}" type="slidenum">
              <a:rPr lang="fr-FR" smtClean="0"/>
              <a:pPr/>
              <a:t>36</a:t>
            </a:fld>
            <a:endParaRPr lang="fr-FR"/>
          </a:p>
        </p:txBody>
      </p:sp>
    </p:spTree>
    <p:extLst>
      <p:ext uri="{BB962C8B-B14F-4D97-AF65-F5344CB8AC3E}">
        <p14:creationId xmlns:p14="http://schemas.microsoft.com/office/powerpoint/2010/main" val="3862395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57200" y="188640"/>
            <a:ext cx="8229600" cy="1180728"/>
          </a:xfrm>
        </p:spPr>
        <p:txBody>
          <a:bodyPr/>
          <a:lstStyle/>
          <a:p>
            <a:r>
              <a:rPr lang="fr-FR" dirty="0" smtClean="0"/>
              <a:t>Dimanche des Rameaux</a:t>
            </a:r>
            <a:endParaRPr lang="fr-FR" dirty="0"/>
          </a:p>
        </p:txBody>
      </p:sp>
      <p:sp>
        <p:nvSpPr>
          <p:cNvPr id="3" name="Sous-titre 2"/>
          <p:cNvSpPr>
            <a:spLocks noGrp="1"/>
          </p:cNvSpPr>
          <p:nvPr>
            <p:ph type="subTitle" idx="1"/>
          </p:nvPr>
        </p:nvSpPr>
        <p:spPr>
          <a:xfrm>
            <a:off x="430745" y="4268688"/>
            <a:ext cx="8280920" cy="1752600"/>
          </a:xfrm>
        </p:spPr>
        <p:txBody>
          <a:bodyPr>
            <a:normAutofit fontScale="92500" lnSpcReduction="10000"/>
          </a:bodyPr>
          <a:lstStyle/>
          <a:p>
            <a:pPr algn="l"/>
            <a:r>
              <a:rPr lang="fr-FR" dirty="0" smtClean="0"/>
              <a:t>Nous </a:t>
            </a:r>
            <a:r>
              <a:rPr lang="fr-FR" dirty="0"/>
              <a:t>célébrons l’entrée de Jésus à Jérusalem.     Il est reçu comme un roi par la foule.            </a:t>
            </a:r>
            <a:endParaRPr lang="fr-FR" dirty="0" smtClean="0"/>
          </a:p>
          <a:p>
            <a:pPr algn="l"/>
            <a:r>
              <a:rPr lang="fr-FR" dirty="0" smtClean="0"/>
              <a:t> </a:t>
            </a:r>
            <a:r>
              <a:rPr lang="fr-FR" dirty="0"/>
              <a:t>Nous aussi pendant la célébration nous l’accueillons en agitant les rameaux et en chantant Hosanna! </a:t>
            </a:r>
          </a:p>
          <a:p>
            <a:endParaRPr lang="fr-FR" dirty="0"/>
          </a:p>
        </p:txBody>
      </p:sp>
      <p:sp>
        <p:nvSpPr>
          <p:cNvPr id="4" name="ZoneTexte 3"/>
          <p:cNvSpPr txBox="1"/>
          <p:nvPr/>
        </p:nvSpPr>
        <p:spPr>
          <a:xfrm>
            <a:off x="2915816" y="6209346"/>
            <a:ext cx="6048672" cy="400110"/>
          </a:xfrm>
          <a:prstGeom prst="rect">
            <a:avLst/>
          </a:prstGeom>
          <a:noFill/>
        </p:spPr>
        <p:txBody>
          <a:bodyPr wrap="square" rtlCol="0">
            <a:spAutoFit/>
          </a:bodyPr>
          <a:lstStyle/>
          <a:p>
            <a:r>
              <a:rPr lang="fr-FR" sz="2000" dirty="0"/>
              <a:t>Hosanna = « Sauve-nous, nous te le demandons."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7" y="1556792"/>
            <a:ext cx="891381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12"/>
          </p:nvPr>
        </p:nvSpPr>
        <p:spPr/>
        <p:txBody>
          <a:bodyPr/>
          <a:lstStyle/>
          <a:p>
            <a:fld id="{305DC68D-A692-4626-972B-342348237D40}" type="slidenum">
              <a:rPr lang="fr-FR" smtClean="0"/>
              <a:pPr/>
              <a:t>4</a:t>
            </a:fld>
            <a:endParaRPr lang="fr-FR"/>
          </a:p>
        </p:txBody>
      </p:sp>
    </p:spTree>
    <p:extLst>
      <p:ext uri="{BB962C8B-B14F-4D97-AF65-F5344CB8AC3E}">
        <p14:creationId xmlns:p14="http://schemas.microsoft.com/office/powerpoint/2010/main" val="1818845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57200" y="548680"/>
            <a:ext cx="8229600" cy="1828800"/>
          </a:xfrm>
        </p:spPr>
        <p:txBody>
          <a:bodyPr/>
          <a:lstStyle/>
          <a:p>
            <a:r>
              <a:rPr lang="fr-FR" dirty="0" smtClean="0"/>
              <a:t>La Pâque liturgique : </a:t>
            </a:r>
            <a:br>
              <a:rPr lang="fr-FR" dirty="0" smtClean="0"/>
            </a:br>
            <a:r>
              <a:rPr lang="fr-FR" dirty="0" smtClean="0"/>
              <a:t>3 jours, 3 nuits</a:t>
            </a:r>
            <a:endParaRPr lang="fr-FR" dirty="0"/>
          </a:p>
        </p:txBody>
      </p:sp>
      <p:sp>
        <p:nvSpPr>
          <p:cNvPr id="4" name="ZoneTexte 3"/>
          <p:cNvSpPr txBox="1"/>
          <p:nvPr/>
        </p:nvSpPr>
        <p:spPr>
          <a:xfrm>
            <a:off x="755576" y="3140968"/>
            <a:ext cx="7632848" cy="2554545"/>
          </a:xfrm>
          <a:prstGeom prst="rect">
            <a:avLst/>
          </a:prstGeom>
          <a:noFill/>
        </p:spPr>
        <p:txBody>
          <a:bodyPr wrap="square" rtlCol="0">
            <a:spAutoFit/>
          </a:bodyPr>
          <a:lstStyle/>
          <a:p>
            <a:pPr algn="just"/>
            <a:r>
              <a:rPr lang="fr-FR" sz="3200" dirty="0" smtClean="0"/>
              <a:t>Pendant </a:t>
            </a:r>
            <a:r>
              <a:rPr lang="fr-FR" sz="3200" dirty="0"/>
              <a:t>trois jours du jeudi soir au dimanche, </a:t>
            </a:r>
            <a:r>
              <a:rPr lang="fr-FR" sz="3200" dirty="0" smtClean="0"/>
              <a:t>les chrétiens </a:t>
            </a:r>
            <a:r>
              <a:rPr lang="fr-FR" sz="3200" dirty="0"/>
              <a:t>vivent la Pâque liturgique, qu’on appelle le Triduum Pascal, </a:t>
            </a:r>
            <a:r>
              <a:rPr lang="fr-FR" sz="3200" dirty="0" smtClean="0"/>
              <a:t>et qui </a:t>
            </a:r>
            <a:r>
              <a:rPr lang="fr-FR" sz="3200" dirty="0"/>
              <a:t>s’achève par la fête de Pâques. </a:t>
            </a:r>
          </a:p>
        </p:txBody>
      </p:sp>
      <p:sp>
        <p:nvSpPr>
          <p:cNvPr id="5" name="Espace réservé du numéro de diapositive 4"/>
          <p:cNvSpPr>
            <a:spLocks noGrp="1"/>
          </p:cNvSpPr>
          <p:nvPr>
            <p:ph type="sldNum" sz="quarter" idx="12"/>
          </p:nvPr>
        </p:nvSpPr>
        <p:spPr/>
        <p:txBody>
          <a:bodyPr/>
          <a:lstStyle/>
          <a:p>
            <a:fld id="{305DC68D-A692-4626-972B-342348237D40}" type="slidenum">
              <a:rPr lang="fr-FR" smtClean="0"/>
              <a:pPr/>
              <a:t>5</a:t>
            </a:fld>
            <a:endParaRPr lang="fr-F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5825371"/>
            <a:ext cx="1224136" cy="95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5800460"/>
            <a:ext cx="1007690" cy="9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7774" y="5825372"/>
            <a:ext cx="635771" cy="9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613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Jeudi Saint</a:t>
            </a:r>
            <a:endParaRPr lang="fr-FR" dirty="0"/>
          </a:p>
        </p:txBody>
      </p:sp>
      <p:sp>
        <p:nvSpPr>
          <p:cNvPr id="4" name="Espace réservé du contenu 3"/>
          <p:cNvSpPr>
            <a:spLocks noGrp="1"/>
          </p:cNvSpPr>
          <p:nvPr>
            <p:ph idx="1"/>
          </p:nvPr>
        </p:nvSpPr>
        <p:spPr/>
        <p:txBody>
          <a:bodyPr/>
          <a:lstStyle/>
          <a:p>
            <a:r>
              <a:rPr lang="fr-FR" dirty="0" smtClean="0"/>
              <a:t>Nous nous souvenons du dernier repas que Jésus a pris avec ses disciples : c’est la Cène</a:t>
            </a:r>
          </a:p>
          <a:p>
            <a:pPr marL="137160" indent="0">
              <a:buNone/>
            </a:pPr>
            <a:r>
              <a:rPr lang="fr-FR" dirty="0" smtClean="0"/>
              <a:t>    (Première Eucharistie et lavement des pieds des           apôtres)</a:t>
            </a:r>
          </a:p>
          <a:p>
            <a:endParaRPr lang="fr-FR" dirty="0"/>
          </a:p>
          <a:p>
            <a:endParaRPr lang="fr-FR" dirty="0" smtClean="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310399"/>
            <a:ext cx="82296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305DC68D-A692-4626-972B-342348237D40}" type="slidenum">
              <a:rPr lang="fr-FR" smtClean="0"/>
              <a:pPr/>
              <a:t>6</a:t>
            </a:fld>
            <a:endParaRPr lang="fr-FR"/>
          </a:p>
        </p:txBody>
      </p:sp>
    </p:spTree>
    <p:extLst>
      <p:ext uri="{BB962C8B-B14F-4D97-AF65-F5344CB8AC3E}">
        <p14:creationId xmlns:p14="http://schemas.microsoft.com/office/powerpoint/2010/main" val="227732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530" r="12225"/>
          <a:stretch/>
        </p:blipFill>
        <p:spPr bwMode="auto">
          <a:xfrm>
            <a:off x="1655676" y="476672"/>
            <a:ext cx="5832648" cy="452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87524" y="5373216"/>
            <a:ext cx="8568952" cy="1040285"/>
          </a:xfrm>
          <a:prstGeom prst="rect">
            <a:avLst/>
          </a:prstGeom>
          <a:noFill/>
        </p:spPr>
        <p:txBody>
          <a:bodyPr wrap="square" rtlCol="0">
            <a:spAutoFit/>
          </a:bodyPr>
          <a:lstStyle/>
          <a:p>
            <a:pPr marL="548640" lvl="0" indent="-411480" algn="ctr">
              <a:spcBef>
                <a:spcPct val="20000"/>
              </a:spcBef>
              <a:buClr>
                <a:srgbClr val="FFFFFF">
                  <a:shade val="95000"/>
                </a:srgbClr>
              </a:buClr>
              <a:buSzPct val="65000"/>
              <a:buFont typeface="Wingdings 2"/>
              <a:buChar char=""/>
            </a:pPr>
            <a:r>
              <a:rPr lang="fr-FR" sz="2800" dirty="0">
                <a:solidFill>
                  <a:srgbClr val="FFFFFF"/>
                </a:solidFill>
              </a:rPr>
              <a:t>« Prenez et Mangez » dit le Sauveur. </a:t>
            </a:r>
            <a:endParaRPr lang="fr-FR" sz="2800" dirty="0" smtClean="0">
              <a:solidFill>
                <a:srgbClr val="FFFFFF"/>
              </a:solidFill>
            </a:endParaRPr>
          </a:p>
          <a:p>
            <a:pPr marL="548640" lvl="0" indent="-411480">
              <a:spcBef>
                <a:spcPct val="20000"/>
              </a:spcBef>
              <a:buClr>
                <a:srgbClr val="FFFFFF">
                  <a:shade val="95000"/>
                </a:srgbClr>
              </a:buClr>
              <a:buSzPct val="65000"/>
              <a:buFont typeface="Wingdings 2"/>
              <a:buChar char=""/>
            </a:pPr>
            <a:endParaRPr lang="fr-FR" sz="2800" dirty="0" smtClean="0">
              <a:solidFill>
                <a:srgbClr val="FFFFFF"/>
              </a:solidFill>
            </a:endParaRPr>
          </a:p>
        </p:txBody>
      </p:sp>
      <p:sp>
        <p:nvSpPr>
          <p:cNvPr id="2" name="Espace réservé du numéro de diapositive 1"/>
          <p:cNvSpPr>
            <a:spLocks noGrp="1"/>
          </p:cNvSpPr>
          <p:nvPr>
            <p:ph type="sldNum" sz="quarter" idx="12"/>
          </p:nvPr>
        </p:nvSpPr>
        <p:spPr/>
        <p:txBody>
          <a:bodyPr/>
          <a:lstStyle/>
          <a:p>
            <a:fld id="{305DC68D-A692-4626-972B-342348237D40}" type="slidenum">
              <a:rPr lang="fr-FR" smtClean="0"/>
              <a:pPr/>
              <a:t>7</a:t>
            </a:fld>
            <a:endParaRPr lang="fr-FR"/>
          </a:p>
        </p:txBody>
      </p:sp>
    </p:spTree>
    <p:extLst>
      <p:ext uri="{BB962C8B-B14F-4D97-AF65-F5344CB8AC3E}">
        <p14:creationId xmlns:p14="http://schemas.microsoft.com/office/powerpoint/2010/main" val="1732999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2369" r="29560" b="39082"/>
          <a:stretch/>
        </p:blipFill>
        <p:spPr bwMode="auto">
          <a:xfrm>
            <a:off x="1043239" y="980728"/>
            <a:ext cx="7097658" cy="418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4592" y="5505201"/>
            <a:ext cx="9473184" cy="523220"/>
          </a:xfrm>
          <a:prstGeom prst="rect">
            <a:avLst/>
          </a:prstGeom>
          <a:noFill/>
        </p:spPr>
        <p:txBody>
          <a:bodyPr wrap="square" rtlCol="0">
            <a:spAutoFit/>
          </a:bodyPr>
          <a:lstStyle/>
          <a:p>
            <a:pPr algn="ctr"/>
            <a:r>
              <a:rPr lang="fr-FR" sz="2800" i="1" dirty="0" smtClean="0"/>
              <a:t>Ce repas nous rappelle que tu as donné ta vie pour nous</a:t>
            </a:r>
            <a:r>
              <a:rPr lang="fr-FR" sz="2800" dirty="0" smtClean="0"/>
              <a:t>.</a:t>
            </a:r>
            <a:endParaRPr lang="fr-FR" sz="2800" dirty="0"/>
          </a:p>
        </p:txBody>
      </p:sp>
      <p:sp>
        <p:nvSpPr>
          <p:cNvPr id="3" name="Espace réservé du numéro de diapositive 2"/>
          <p:cNvSpPr>
            <a:spLocks noGrp="1"/>
          </p:cNvSpPr>
          <p:nvPr>
            <p:ph type="sldNum" sz="quarter" idx="12"/>
          </p:nvPr>
        </p:nvSpPr>
        <p:spPr/>
        <p:txBody>
          <a:bodyPr/>
          <a:lstStyle/>
          <a:p>
            <a:fld id="{305DC68D-A692-4626-972B-342348237D40}" type="slidenum">
              <a:rPr lang="fr-FR" smtClean="0"/>
              <a:pPr/>
              <a:t>8</a:t>
            </a:fld>
            <a:endParaRPr lang="fr-FR"/>
          </a:p>
        </p:txBody>
      </p:sp>
    </p:spTree>
    <p:extLst>
      <p:ext uri="{BB962C8B-B14F-4D97-AF65-F5344CB8AC3E}">
        <p14:creationId xmlns:p14="http://schemas.microsoft.com/office/powerpoint/2010/main" val="3237362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Photos\2015\2015-02\Terre Sainte\Marie Nativel\Photos Marie Nativel (21).jpg"/>
          <p:cNvPicPr>
            <a:picLocks noGrp="1" noChangeAspect="1" noChangeArrowheads="1"/>
          </p:cNvPicPr>
          <p:nvPr>
            <p:ph idx="1"/>
          </p:nvPr>
        </p:nvPicPr>
        <p:blipFill>
          <a:blip r:embed="rId3" cstate="print"/>
          <a:srcRect/>
          <a:stretch>
            <a:fillRect/>
          </a:stretch>
        </p:blipFill>
        <p:spPr bwMode="auto">
          <a:xfrm>
            <a:off x="251520" y="404664"/>
            <a:ext cx="3531394" cy="4708525"/>
          </a:xfrm>
          <a:prstGeom prst="rect">
            <a:avLst/>
          </a:prstGeom>
          <a:noFill/>
        </p:spPr>
      </p:pic>
      <p:sp>
        <p:nvSpPr>
          <p:cNvPr id="3" name="ZoneTexte 2"/>
          <p:cNvSpPr txBox="1"/>
          <p:nvPr/>
        </p:nvSpPr>
        <p:spPr>
          <a:xfrm>
            <a:off x="683568" y="5445224"/>
            <a:ext cx="7920880" cy="954107"/>
          </a:xfrm>
          <a:prstGeom prst="rect">
            <a:avLst/>
          </a:prstGeom>
          <a:noFill/>
        </p:spPr>
        <p:txBody>
          <a:bodyPr wrap="square" rtlCol="0">
            <a:spAutoFit/>
          </a:bodyPr>
          <a:lstStyle/>
          <a:p>
            <a:pPr marL="548640" lvl="0" indent="-411480">
              <a:spcBef>
                <a:spcPct val="20000"/>
              </a:spcBef>
              <a:buClr>
                <a:srgbClr val="FFFFFF">
                  <a:shade val="95000"/>
                </a:srgbClr>
              </a:buClr>
              <a:buSzPct val="65000"/>
              <a:buFont typeface="Wingdings 2"/>
              <a:buChar char=""/>
            </a:pPr>
            <a:r>
              <a:rPr lang="fr-FR" sz="2800" i="1" dirty="0">
                <a:solidFill>
                  <a:srgbClr val="FFFFFF"/>
                </a:solidFill>
              </a:rPr>
              <a:t>Maintenant, chaque fois que nous partageons le pain et le vin, </a:t>
            </a:r>
            <a:r>
              <a:rPr lang="fr-FR" sz="2800" i="1" dirty="0" smtClean="0">
                <a:solidFill>
                  <a:srgbClr val="FFFFFF"/>
                </a:solidFill>
              </a:rPr>
              <a:t>nous savons </a:t>
            </a:r>
            <a:r>
              <a:rPr lang="fr-FR" sz="2800" i="1" dirty="0">
                <a:solidFill>
                  <a:srgbClr val="FFFFFF"/>
                </a:solidFill>
              </a:rPr>
              <a:t>que tu es là. </a:t>
            </a:r>
          </a:p>
        </p:txBody>
      </p:sp>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80218"/>
            <a:ext cx="3932237"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305DC68D-A692-4626-972B-342348237D40}" type="slidenum">
              <a:rPr lang="fr-FR" smtClean="0"/>
              <a:pPr/>
              <a:t>9</a:t>
            </a:fld>
            <a:endParaRPr lang="fr-F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2213</TotalTime>
  <Words>1627</Words>
  <Application>Microsoft Office PowerPoint</Application>
  <PresentationFormat>Affichage à l'écran (4:3)</PresentationFormat>
  <Paragraphs>245</Paragraphs>
  <Slides>36</Slides>
  <Notes>30</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Apex</vt:lpstr>
      <vt:lpstr>Soirée Pâques</vt:lpstr>
      <vt:lpstr>Qu’est-ce que la Croix évoque pour nous ?</vt:lpstr>
      <vt:lpstr>La Semaine Sainte</vt:lpstr>
      <vt:lpstr>Dimanche des Rameaux</vt:lpstr>
      <vt:lpstr>La Pâque liturgique :  3 jours, 3 nuits</vt:lpstr>
      <vt:lpstr>Jeudi Saint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Vendredi Saint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Samedi Saint</vt:lpstr>
      <vt:lpstr>Présentation PowerPoint</vt:lpstr>
      <vt:lpstr>Veillée Pascale</vt:lpstr>
      <vt:lpstr>Présentation PowerPoint</vt:lpstr>
      <vt:lpstr>Présentation PowerPoint</vt:lpstr>
      <vt:lpstr>Présentation PowerPoint</vt:lpstr>
      <vt:lpstr>Présentation PowerPoint</vt:lpstr>
      <vt:lpstr>Présentation PowerPoint</vt:lpstr>
      <vt:lpstr>Présentation PowerPoint</vt:lpstr>
      <vt:lpstr>Temps de partage en petits groupes </vt:lpstr>
      <vt:lpstr>Tu es là au coeur de nos vies</vt:lpstr>
      <vt:lpstr>Jn 20, 1.11-18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129</cp:revision>
  <cp:lastPrinted>2020-10-01T14:54:44Z</cp:lastPrinted>
  <dcterms:created xsi:type="dcterms:W3CDTF">2020-01-20T08:59:49Z</dcterms:created>
  <dcterms:modified xsi:type="dcterms:W3CDTF">2020-10-01T15:08:31Z</dcterms:modified>
</cp:coreProperties>
</file>