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0"/>
  </p:notesMasterIdLst>
  <p:sldIdLst>
    <p:sldId id="256" r:id="rId2"/>
    <p:sldId id="257" r:id="rId3"/>
    <p:sldId id="258" r:id="rId4"/>
    <p:sldId id="299" r:id="rId5"/>
    <p:sldId id="259" r:id="rId6"/>
    <p:sldId id="290" r:id="rId7"/>
    <p:sldId id="260" r:id="rId8"/>
    <p:sldId id="261" r:id="rId9"/>
    <p:sldId id="262" r:id="rId10"/>
    <p:sldId id="263" r:id="rId11"/>
    <p:sldId id="264" r:id="rId12"/>
    <p:sldId id="265" r:id="rId13"/>
    <p:sldId id="266" r:id="rId14"/>
    <p:sldId id="267" r:id="rId15"/>
    <p:sldId id="298" r:id="rId16"/>
    <p:sldId id="269" r:id="rId17"/>
    <p:sldId id="270" r:id="rId18"/>
    <p:sldId id="271" r:id="rId19"/>
    <p:sldId id="272" r:id="rId20"/>
    <p:sldId id="273" r:id="rId21"/>
    <p:sldId id="274" r:id="rId22"/>
    <p:sldId id="275" r:id="rId23"/>
    <p:sldId id="300" r:id="rId24"/>
    <p:sldId id="289" r:id="rId25"/>
    <p:sldId id="293" r:id="rId26"/>
    <p:sldId id="294" r:id="rId27"/>
    <p:sldId id="295" r:id="rId28"/>
    <p:sldId id="296" r:id="rId29"/>
    <p:sldId id="297" r:id="rId30"/>
    <p:sldId id="302" r:id="rId31"/>
    <p:sldId id="301" r:id="rId32"/>
    <p:sldId id="276" r:id="rId33"/>
    <p:sldId id="288" r:id="rId34"/>
    <p:sldId id="277" r:id="rId35"/>
    <p:sldId id="278" r:id="rId36"/>
    <p:sldId id="279" r:id="rId37"/>
    <p:sldId id="292" r:id="rId38"/>
    <p:sldId id="280" r:id="rId39"/>
    <p:sldId id="281" r:id="rId40"/>
    <p:sldId id="282" r:id="rId41"/>
    <p:sldId id="303" r:id="rId42"/>
    <p:sldId id="283" r:id="rId43"/>
    <p:sldId id="284" r:id="rId44"/>
    <p:sldId id="285" r:id="rId45"/>
    <p:sldId id="286" r:id="rId46"/>
    <p:sldId id="304" r:id="rId47"/>
    <p:sldId id="291" r:id="rId48"/>
    <p:sldId id="287" r:id="rId4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94624" autoAdjust="0"/>
  </p:normalViewPr>
  <p:slideViewPr>
    <p:cSldViewPr>
      <p:cViewPr>
        <p:scale>
          <a:sx n="50" d="100"/>
          <a:sy n="50" d="100"/>
        </p:scale>
        <p:origin x="-1277" y="-86"/>
      </p:cViewPr>
      <p:guideLst>
        <p:guide orient="horz" pos="2160"/>
        <p:guide pos="2925"/>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C15E5B-0A42-4725-9F65-45CEC9A59DE5}" type="datetimeFigureOut">
              <a:rPr lang="fr-FR" smtClean="0"/>
              <a:pPr/>
              <a:t>28/05/2020</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7747ADA-3744-4548-A6BD-70F6B2D66DCB}" type="slidenum">
              <a:rPr lang="fr-FR" smtClean="0"/>
              <a:pPr/>
              <a:t>‹N°›</a:t>
            </a:fld>
            <a:endParaRPr lang="fr-FR"/>
          </a:p>
        </p:txBody>
      </p:sp>
    </p:spTree>
    <p:extLst>
      <p:ext uri="{BB962C8B-B14F-4D97-AF65-F5344CB8AC3E}">
        <p14:creationId xmlns:p14="http://schemas.microsoft.com/office/powerpoint/2010/main" val="4080991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7747ADA-3744-4548-A6BD-70F6B2D66DCB}" type="slidenum">
              <a:rPr lang="fr-FR" smtClean="0"/>
              <a:pPr/>
              <a:t>32</a:t>
            </a:fld>
            <a:endParaRPr lang="fr-FR"/>
          </a:p>
        </p:txBody>
      </p:sp>
    </p:spTree>
    <p:extLst>
      <p:ext uri="{BB962C8B-B14F-4D97-AF65-F5344CB8AC3E}">
        <p14:creationId xmlns:p14="http://schemas.microsoft.com/office/powerpoint/2010/main" val="4230258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F7747ADA-3744-4548-A6BD-70F6B2D66DCB}" type="slidenum">
              <a:rPr lang="fr-FR" smtClean="0"/>
              <a:pPr/>
              <a:t>35</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8" name="Titr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fr-FR" smtClean="0"/>
              <a:t>Modifiez le style du titre</a:t>
            </a:r>
            <a:endParaRPr kumimoji="0" lang="en-US"/>
          </a:p>
        </p:txBody>
      </p:sp>
      <p:sp>
        <p:nvSpPr>
          <p:cNvPr id="28" name="Espace réservé de la date 27"/>
          <p:cNvSpPr>
            <a:spLocks noGrp="1"/>
          </p:cNvSpPr>
          <p:nvPr>
            <p:ph type="dt" sz="half" idx="10"/>
          </p:nvPr>
        </p:nvSpPr>
        <p:spPr/>
        <p:txBody>
          <a:bodyPr/>
          <a:lstStyle/>
          <a:p>
            <a:fld id="{AA309A6D-C09C-4548-B29A-6CF363A7E532}" type="datetimeFigureOut">
              <a:rPr lang="fr-FR" smtClean="0"/>
              <a:pPr/>
              <a:t>28/05/2020</a:t>
            </a:fld>
            <a:endParaRPr lang="fr-BE"/>
          </a:p>
        </p:txBody>
      </p:sp>
      <p:sp>
        <p:nvSpPr>
          <p:cNvPr id="17" name="Espace réservé du pied de page 16"/>
          <p:cNvSpPr>
            <a:spLocks noGrp="1"/>
          </p:cNvSpPr>
          <p:nvPr>
            <p:ph type="ftr" sz="quarter" idx="11"/>
          </p:nvPr>
        </p:nvSpPr>
        <p:spPr/>
        <p:txBody>
          <a:bodyPr/>
          <a:lstStyle/>
          <a:p>
            <a:endParaRPr lang="fr-BE"/>
          </a:p>
        </p:txBody>
      </p:sp>
      <p:sp>
        <p:nvSpPr>
          <p:cNvPr id="29" name="Espace réservé du numéro de diapositive 28"/>
          <p:cNvSpPr>
            <a:spLocks noGrp="1"/>
          </p:cNvSpPr>
          <p:nvPr>
            <p:ph type="sldNum" sz="quarter" idx="12"/>
          </p:nvPr>
        </p:nvSpPr>
        <p:spPr/>
        <p:txBody>
          <a:bodyPr/>
          <a:lstStyle/>
          <a:p>
            <a:fld id="{CF4668DC-857F-487D-BFFA-8C0CA5037977}" type="slidenum">
              <a:rPr lang="fr-BE" smtClean="0"/>
              <a:pPr/>
              <a:t>‹N°›</a:t>
            </a:fld>
            <a:endParaRPr lang="fr-BE"/>
          </a:p>
        </p:txBody>
      </p:sp>
      <p:sp>
        <p:nvSpPr>
          <p:cNvPr id="9" name="Sous-titr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Modifiez le style des sous-titres du masque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AA309A6D-C09C-4548-B29A-6CF363A7E532}" type="datetimeFigureOut">
              <a:rPr lang="fr-FR" smtClean="0"/>
              <a:pPr/>
              <a:t>28/05/2020</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kumimoji="0" lang="fr-FR" smtClean="0"/>
              <a:t>Modifiez le style du titre</a:t>
            </a:r>
            <a:endParaRPr kumimoji="0"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AA309A6D-C09C-4548-B29A-6CF363A7E532}" type="datetimeFigureOut">
              <a:rPr lang="fr-FR" smtClean="0"/>
              <a:pPr/>
              <a:t>28/05/2020</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3" name="Espace réservé du contenu 2"/>
          <p:cNvSpPr>
            <a:spLocks noGrp="1"/>
          </p:cNvSpPr>
          <p:nvPr>
            <p:ph idx="1"/>
          </p:nvPr>
        </p:nvSpPr>
        <p:spPr/>
        <p:txBody>
          <a:body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AA309A6D-C09C-4548-B29A-6CF363A7E532}" type="datetimeFigureOut">
              <a:rPr lang="fr-FR" smtClean="0"/>
              <a:pPr/>
              <a:t>28/05/2020</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bg>
      <p:bgRef idx="1003">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fr-FR" smtClean="0"/>
              <a:t>Modifiez le style du titre</a:t>
            </a:r>
            <a:endParaRPr kumimoji="0" lang="en-US"/>
          </a:p>
        </p:txBody>
      </p:sp>
      <p:sp>
        <p:nvSpPr>
          <p:cNvPr id="3" name="Espace réservé du texte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Modifiez les styles du texte du masque</a:t>
            </a:r>
          </a:p>
        </p:txBody>
      </p:sp>
      <p:sp>
        <p:nvSpPr>
          <p:cNvPr id="4" name="Espace réservé de la date 3"/>
          <p:cNvSpPr>
            <a:spLocks noGrp="1"/>
          </p:cNvSpPr>
          <p:nvPr>
            <p:ph type="dt" sz="half" idx="10"/>
          </p:nvPr>
        </p:nvSpPr>
        <p:spPr/>
        <p:txBody>
          <a:bodyPr/>
          <a:lstStyle/>
          <a:p>
            <a:fld id="{AA309A6D-C09C-4548-B29A-6CF363A7E532}" type="datetimeFigureOut">
              <a:rPr lang="fr-FR" smtClean="0"/>
              <a:pPr/>
              <a:t>28/05/2020</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a:xfrm>
            <a:off x="7924800" y="6416675"/>
            <a:ext cx="762000" cy="365125"/>
          </a:xfrm>
        </p:spPr>
        <p:txBody>
          <a:bodyPr/>
          <a:lstStyle/>
          <a:p>
            <a:fld id="{CF4668DC-857F-487D-BFFA-8C0CA5037977}" type="slidenum">
              <a:rPr lang="fr-BE" smtClean="0"/>
              <a:pPr/>
              <a:t>‹N°›</a:t>
            </a:fld>
            <a:endParaRPr lang="fr-BE"/>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3" name="Espace réservé du contenu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u contenu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fld id="{AA309A6D-C09C-4548-B29A-6CF363A7E532}" type="datetimeFigureOut">
              <a:rPr lang="fr-FR" smtClean="0"/>
              <a:pPr/>
              <a:t>28/05/2020</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8229600" cy="1143000"/>
          </a:xfrm>
        </p:spPr>
        <p:txBody>
          <a:bodyPr anchor="ctr"/>
          <a:lstStyle>
            <a:lvl1pPr>
              <a:defRPr/>
            </a:lvl1pPr>
          </a:lstStyle>
          <a:p>
            <a:r>
              <a:rPr kumimoji="0" lang="fr-FR" smtClean="0"/>
              <a:t>Modifiez le style du titre</a:t>
            </a:r>
            <a:endParaRPr kumimoji="0" lang="en-US"/>
          </a:p>
        </p:txBody>
      </p:sp>
      <p:sp>
        <p:nvSpPr>
          <p:cNvPr id="3" name="Espace réservé du texte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Modifiez les styles du texte du masque</a:t>
            </a:r>
          </a:p>
        </p:txBody>
      </p:sp>
      <p:sp>
        <p:nvSpPr>
          <p:cNvPr id="4" name="Espace réservé du texte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Modifiez les styles du texte du masque</a:t>
            </a:r>
          </a:p>
        </p:txBody>
      </p:sp>
      <p:sp>
        <p:nvSpPr>
          <p:cNvPr id="5" name="Espace réservé du contenu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6" name="Espace réservé du contenu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0"/>
          </p:nvPr>
        </p:nvSpPr>
        <p:spPr/>
        <p:txBody>
          <a:bodyPr/>
          <a:lstStyle/>
          <a:p>
            <a:fld id="{AA309A6D-C09C-4548-B29A-6CF363A7E532}" type="datetimeFigureOut">
              <a:rPr lang="fr-FR" smtClean="0"/>
              <a:pPr/>
              <a:t>28/05/2020</a:t>
            </a:fld>
            <a:endParaRPr lang="fr-BE"/>
          </a:p>
        </p:txBody>
      </p:sp>
      <p:sp>
        <p:nvSpPr>
          <p:cNvPr id="8" name="Espace réservé du pied de page 7"/>
          <p:cNvSpPr>
            <a:spLocks noGrp="1"/>
          </p:cNvSpPr>
          <p:nvPr>
            <p:ph type="ftr" sz="quarter" idx="11"/>
          </p:nvPr>
        </p:nvSpPr>
        <p:spPr/>
        <p:txBody>
          <a:bodyPr/>
          <a:lstStyle/>
          <a:p>
            <a:endParaRPr lang="fr-BE"/>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3" name="Espace réservé de la date 2"/>
          <p:cNvSpPr>
            <a:spLocks noGrp="1"/>
          </p:cNvSpPr>
          <p:nvPr>
            <p:ph type="dt" sz="half" idx="10"/>
          </p:nvPr>
        </p:nvSpPr>
        <p:spPr/>
        <p:txBody>
          <a:bodyPr/>
          <a:lstStyle/>
          <a:p>
            <a:fld id="{AA309A6D-C09C-4548-B29A-6CF363A7E532}" type="datetimeFigureOut">
              <a:rPr lang="fr-FR" smtClean="0"/>
              <a:pPr/>
              <a:t>28/05/2020</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A309A6D-C09C-4548-B29A-6CF363A7E532}" type="datetimeFigureOut">
              <a:rPr lang="fr-FR" smtClean="0"/>
              <a:pPr/>
              <a:t>28/05/2020</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fr-FR" smtClean="0"/>
              <a:t>Modifiez le style du titre</a:t>
            </a:r>
            <a:endParaRPr kumimoji="0" lang="en-US"/>
          </a:p>
        </p:txBody>
      </p:sp>
      <p:sp>
        <p:nvSpPr>
          <p:cNvPr id="3" name="Espace réservé du texte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fr-FR" smtClean="0"/>
              <a:t>Modifiez les styles du texte du masque</a:t>
            </a:r>
          </a:p>
        </p:txBody>
      </p:sp>
      <p:sp>
        <p:nvSpPr>
          <p:cNvPr id="4" name="Espace réservé du contenu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fld id="{AA309A6D-C09C-4548-B29A-6CF363A7E532}" type="datetimeFigureOut">
              <a:rPr lang="fr-FR" smtClean="0"/>
              <a:pPr/>
              <a:t>28/05/2020</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fr-FR" smtClean="0"/>
              <a:t>Modifiez le style du titre</a:t>
            </a:r>
            <a:endParaRPr kumimoji="0" lang="en-US"/>
          </a:p>
        </p:txBody>
      </p:sp>
      <p:sp>
        <p:nvSpPr>
          <p:cNvPr id="3" name="Espace réservé pour une image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fr-FR" smtClean="0">
                <a:solidFill>
                  <a:schemeClr val="lt1"/>
                </a:solidFill>
                <a:latin typeface="+mn-lt"/>
                <a:ea typeface="+mn-ea"/>
                <a:cs typeface="+mn-cs"/>
              </a:rPr>
              <a:t>Cliquez sur l'icône pour ajouter une image</a:t>
            </a:r>
            <a:endParaRPr kumimoji="0" lang="en-US" dirty="0">
              <a:solidFill>
                <a:schemeClr val="lt1"/>
              </a:solidFill>
              <a:latin typeface="+mn-lt"/>
              <a:ea typeface="+mn-ea"/>
              <a:cs typeface="+mn-cs"/>
            </a:endParaRPr>
          </a:p>
        </p:txBody>
      </p:sp>
      <p:sp>
        <p:nvSpPr>
          <p:cNvPr id="4" name="Espace réservé du texte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fr-FR" smtClean="0"/>
              <a:t>Modifiez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pPr/>
              <a:t>28/05/2020</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Espace réservé du titre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fr-FR" smtClean="0"/>
              <a:t>Modifiez le style du titre</a:t>
            </a:r>
            <a:endParaRPr kumimoji="0" lang="en-US"/>
          </a:p>
        </p:txBody>
      </p:sp>
      <p:sp>
        <p:nvSpPr>
          <p:cNvPr id="13" name="Espace réservé du texte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fr-FR" smtClean="0"/>
              <a:t>Modifiez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4" name="Espace réservé de la date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AA309A6D-C09C-4548-B29A-6CF363A7E532}" type="datetimeFigureOut">
              <a:rPr lang="fr-FR" smtClean="0"/>
              <a:pPr/>
              <a:t>28/05/2020</a:t>
            </a:fld>
            <a:endParaRPr lang="fr-BE"/>
          </a:p>
        </p:txBody>
      </p:sp>
      <p:sp>
        <p:nvSpPr>
          <p:cNvPr id="3" name="Espace réservé du pied de page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fr-BE"/>
          </a:p>
        </p:txBody>
      </p:sp>
      <p:sp>
        <p:nvSpPr>
          <p:cNvPr id="23" name="Espace réservé du numéro de diapositive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CF4668DC-857F-487D-BFFA-8C0CA5037977}" type="slidenum">
              <a:rPr lang="fr-BE" smtClean="0"/>
              <a:pPr/>
              <a:t>‹N°›</a:t>
            </a:fld>
            <a:endParaRPr lang="fr-BE"/>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theobule.org/video/des-langues-de-feu/31"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www.youtube.com/watch?v=ODqhDSIjBds" TargetMode="Externa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jpeg"/><Relationship Id="rId3" Type="http://schemas.openxmlformats.org/officeDocument/2006/relationships/image" Target="../media/image23.jpeg"/><Relationship Id="rId7" Type="http://schemas.openxmlformats.org/officeDocument/2006/relationships/image" Target="../media/image27.jpeg"/><Relationship Id="rId12" Type="http://schemas.openxmlformats.org/officeDocument/2006/relationships/image" Target="../media/image32.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eg"/></Relationships>
</file>

<file path=ppt/slides/_rels/slide22.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5.jpeg"/><Relationship Id="rId3" Type="http://schemas.openxmlformats.org/officeDocument/2006/relationships/image" Target="../media/image35.jpeg"/><Relationship Id="rId7" Type="http://schemas.openxmlformats.org/officeDocument/2006/relationships/image" Target="../media/image39.jpeg"/><Relationship Id="rId12" Type="http://schemas.openxmlformats.org/officeDocument/2006/relationships/image" Target="../media/image44.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jpeg"/><Relationship Id="rId11" Type="http://schemas.openxmlformats.org/officeDocument/2006/relationships/image" Target="../media/image43.jpeg"/><Relationship Id="rId5" Type="http://schemas.openxmlformats.org/officeDocument/2006/relationships/image" Target="../media/image37.jpeg"/><Relationship Id="rId10" Type="http://schemas.openxmlformats.org/officeDocument/2006/relationships/image" Target="../media/image42.jpeg"/><Relationship Id="rId4" Type="http://schemas.openxmlformats.org/officeDocument/2006/relationships/image" Target="../media/image36.jpeg"/><Relationship Id="rId9" Type="http://schemas.openxmlformats.org/officeDocument/2006/relationships/image" Target="../media/image41.jpeg"/></Relationships>
</file>

<file path=ppt/slides/_rels/slide2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2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2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9.png"/><Relationship Id="rId7" Type="http://schemas.openxmlformats.org/officeDocument/2006/relationships/image" Target="../media/image8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81.png"/><Relationship Id="rId4" Type="http://schemas.openxmlformats.org/officeDocument/2006/relationships/image" Target="../media/image80.png"/></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88.png"/><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41.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hyperlink" Target="https://www.youtube.com/watch?v=ODqhDSIjBds"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 Id="rId5" Type="http://schemas.openxmlformats.org/officeDocument/2006/relationships/image" Target="../media/image103.jpeg"/><Relationship Id="rId4" Type="http://schemas.openxmlformats.org/officeDocument/2006/relationships/image" Target="../media/image102.jpeg"/></Relationships>
</file>

<file path=ppt/slides/_rels/slide48.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476672"/>
            <a:ext cx="7772400" cy="1470025"/>
          </a:xfrm>
        </p:spPr>
        <p:txBody>
          <a:bodyPr/>
          <a:lstStyle/>
          <a:p>
            <a:r>
              <a:rPr lang="fr-FR" dirty="0"/>
              <a:t>L</a:t>
            </a:r>
            <a:r>
              <a:rPr lang="fr-FR" dirty="0" smtClean="0"/>
              <a:t>a Pentecôte</a:t>
            </a:r>
            <a:br>
              <a:rPr lang="fr-FR" dirty="0" smtClean="0"/>
            </a:br>
            <a:r>
              <a:rPr lang="fr-FR" dirty="0" smtClean="0"/>
              <a:t>Le souffle de l’Esprit</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5816" y="1988840"/>
            <a:ext cx="3312368" cy="4686385"/>
          </a:xfrm>
          <a:prstGeom prst="rect">
            <a:avLst/>
          </a:prstGeom>
        </p:spPr>
      </p:pic>
      <p:sp>
        <p:nvSpPr>
          <p:cNvPr id="3" name="ZoneTexte 2"/>
          <p:cNvSpPr txBox="1"/>
          <p:nvPr/>
        </p:nvSpPr>
        <p:spPr>
          <a:xfrm>
            <a:off x="6228184" y="6021288"/>
            <a:ext cx="2664296" cy="646331"/>
          </a:xfrm>
          <a:prstGeom prst="rect">
            <a:avLst/>
          </a:prstGeom>
          <a:noFill/>
        </p:spPr>
        <p:txBody>
          <a:bodyPr wrap="square" rtlCol="0">
            <a:spAutoFit/>
          </a:bodyPr>
          <a:lstStyle/>
          <a:p>
            <a:pPr algn="ctr"/>
            <a:r>
              <a:rPr lang="fr-FR" i="1" dirty="0" smtClean="0"/>
              <a:t>Image </a:t>
            </a:r>
          </a:p>
          <a:p>
            <a:pPr algn="ctr"/>
            <a:r>
              <a:rPr lang="fr-FR" i="1" dirty="0" smtClean="0"/>
              <a:t>de Bernadette LOPEZ</a:t>
            </a:r>
            <a:endParaRPr lang="fr-FR" i="1" dirty="0"/>
          </a:p>
        </p:txBody>
      </p:sp>
    </p:spTree>
    <p:extLst>
      <p:ext uri="{BB962C8B-B14F-4D97-AF65-F5344CB8AC3E}">
        <p14:creationId xmlns:p14="http://schemas.microsoft.com/office/powerpoint/2010/main" val="7036313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3438912"/>
            <a:ext cx="8229600" cy="2016223"/>
          </a:xfrm>
        </p:spPr>
        <p:txBody>
          <a:bodyPr/>
          <a:lstStyle/>
          <a:p>
            <a:pPr lvl="0"/>
            <a:r>
              <a:rPr lang="fr-FR" b="1" dirty="0" smtClean="0"/>
              <a:t>J’écoute et je regarde </a:t>
            </a:r>
            <a:r>
              <a:rPr lang="fr-FR" b="1" dirty="0"/>
              <a:t>avec </a:t>
            </a:r>
            <a:r>
              <a:rPr lang="fr-FR" b="1" dirty="0" err="1">
                <a:hlinkClick r:id="rId2"/>
              </a:rPr>
              <a:t>Théobule</a:t>
            </a:r>
            <a:r>
              <a:rPr lang="fr-FR" b="1" dirty="0"/>
              <a:t> le récit de la Pentecôte</a:t>
            </a:r>
            <a:r>
              <a:rPr lang="fr-FR" dirty="0"/>
              <a:t> dans les Actes des Apôtres : </a:t>
            </a:r>
            <a:r>
              <a:rPr lang="fr-FR" dirty="0" err="1"/>
              <a:t>Ac</a:t>
            </a:r>
            <a:r>
              <a:rPr lang="fr-FR" dirty="0"/>
              <a:t> 2,1-11. </a:t>
            </a: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3768" y="483804"/>
            <a:ext cx="4176464" cy="2088232"/>
          </a:xfrm>
          <a:prstGeom prst="rect">
            <a:avLst/>
          </a:prstGeom>
        </p:spPr>
      </p:pic>
    </p:spTree>
    <p:extLst>
      <p:ext uri="{BB962C8B-B14F-4D97-AF65-F5344CB8AC3E}">
        <p14:creationId xmlns:p14="http://schemas.microsoft.com/office/powerpoint/2010/main" val="30135333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32656"/>
            <a:ext cx="8229600" cy="1080120"/>
          </a:xfrm>
        </p:spPr>
        <p:txBody>
          <a:bodyPr>
            <a:normAutofit fontScale="90000"/>
          </a:bodyPr>
          <a:lstStyle/>
          <a:p>
            <a:r>
              <a:rPr lang="fr-FR" b="1" dirty="0" smtClean="0"/>
              <a:t/>
            </a:r>
            <a:br>
              <a:rPr lang="fr-FR" b="1" dirty="0" smtClean="0"/>
            </a:br>
            <a:r>
              <a:rPr lang="fr-FR" dirty="0"/>
              <a:t/>
            </a:r>
            <a:br>
              <a:rPr lang="fr-FR" dirty="0"/>
            </a:br>
            <a:r>
              <a:rPr lang="fr-FR" b="1" dirty="0" smtClean="0"/>
              <a:t>Sur </a:t>
            </a:r>
            <a:r>
              <a:rPr lang="fr-FR" b="1" dirty="0"/>
              <a:t>le calendrier liturgique</a:t>
            </a:r>
            <a:r>
              <a:rPr lang="fr-FR" dirty="0"/>
              <a:t> </a:t>
            </a:r>
            <a:r>
              <a:rPr lang="fr-FR" dirty="0" smtClean="0"/>
              <a:t/>
            </a:r>
            <a:br>
              <a:rPr lang="fr-FR" dirty="0" smtClean="0"/>
            </a:br>
            <a:r>
              <a:rPr lang="fr-FR" dirty="0" smtClean="0"/>
              <a:t>je </a:t>
            </a:r>
            <a:r>
              <a:rPr lang="fr-FR" dirty="0" smtClean="0"/>
              <a:t>situe :</a:t>
            </a:r>
            <a:br>
              <a:rPr lang="fr-FR" dirty="0" smtClean="0"/>
            </a:br>
            <a:r>
              <a:rPr lang="fr-FR" dirty="0" smtClean="0"/>
              <a:t/>
            </a:r>
            <a:br>
              <a:rPr lang="fr-FR" dirty="0" smtClean="0"/>
            </a:br>
            <a:endParaRPr lang="fr-FR" dirty="0"/>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rcRect r="4332"/>
          <a:stretch>
            <a:fillRect/>
          </a:stretch>
        </p:blipFill>
        <p:spPr>
          <a:xfrm>
            <a:off x="2312170" y="3167102"/>
            <a:ext cx="4662535" cy="3338419"/>
          </a:xfrm>
          <a:prstGeom prst="rect">
            <a:avLst/>
          </a:prstGeom>
        </p:spPr>
      </p:pic>
      <p:sp>
        <p:nvSpPr>
          <p:cNvPr id="5" name="ZoneTexte 4"/>
          <p:cNvSpPr txBox="1"/>
          <p:nvPr/>
        </p:nvSpPr>
        <p:spPr>
          <a:xfrm>
            <a:off x="467544" y="1412776"/>
            <a:ext cx="6912768" cy="1754326"/>
          </a:xfrm>
          <a:prstGeom prst="rect">
            <a:avLst/>
          </a:prstGeom>
          <a:noFill/>
        </p:spPr>
        <p:txBody>
          <a:bodyPr wrap="square" rtlCol="0">
            <a:spAutoFit/>
          </a:bodyPr>
          <a:lstStyle/>
          <a:p>
            <a:pPr marL="571500" indent="-571500">
              <a:buFont typeface="Arial" panose="020B0604020202020204" pitchFamily="34" charset="0"/>
              <a:buChar char="•"/>
            </a:pPr>
            <a:r>
              <a:rPr lang="fr-FR" sz="3600" dirty="0" smtClean="0"/>
              <a:t>Pâques </a:t>
            </a:r>
          </a:p>
          <a:p>
            <a:pPr marL="571500" indent="-571500">
              <a:buFont typeface="Arial" panose="020B0604020202020204" pitchFamily="34" charset="0"/>
              <a:buChar char="•"/>
            </a:pPr>
            <a:r>
              <a:rPr lang="fr-FR" sz="3600" dirty="0" smtClean="0"/>
              <a:t>l’Ascension</a:t>
            </a:r>
          </a:p>
          <a:p>
            <a:pPr marL="571500" indent="-571500">
              <a:buFont typeface="Arial" panose="020B0604020202020204" pitchFamily="34" charset="0"/>
              <a:buChar char="•"/>
            </a:pPr>
            <a:r>
              <a:rPr lang="fr-FR" sz="3600" dirty="0" smtClean="0"/>
              <a:t>la </a:t>
            </a:r>
            <a:r>
              <a:rPr lang="fr-FR" sz="3600" dirty="0"/>
              <a:t>Pentecôte.</a:t>
            </a:r>
          </a:p>
        </p:txBody>
      </p:sp>
    </p:spTree>
    <p:extLst>
      <p:ext uri="{BB962C8B-B14F-4D97-AF65-F5344CB8AC3E}">
        <p14:creationId xmlns:p14="http://schemas.microsoft.com/office/powerpoint/2010/main" val="35295697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Tu as trouvé ???</a:t>
            </a:r>
            <a:endParaRPr lang="fr-FR" dirty="0"/>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86667" y="1556792"/>
            <a:ext cx="7113542" cy="4872701"/>
          </a:xfrm>
        </p:spPr>
      </p:pic>
    </p:spTree>
    <p:extLst>
      <p:ext uri="{BB962C8B-B14F-4D97-AF65-F5344CB8AC3E}">
        <p14:creationId xmlns:p14="http://schemas.microsoft.com/office/powerpoint/2010/main" val="32828380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23528" y="404664"/>
            <a:ext cx="8568952" cy="1656184"/>
          </a:xfrm>
        </p:spPr>
        <p:txBody>
          <a:bodyPr>
            <a:normAutofit fontScale="92500" lnSpcReduction="10000"/>
          </a:bodyPr>
          <a:lstStyle/>
          <a:p>
            <a:pPr marL="0" lvl="0" indent="0">
              <a:buNone/>
            </a:pPr>
            <a:r>
              <a:rPr lang="fr-FR" dirty="0" smtClean="0"/>
              <a:t>On </a:t>
            </a:r>
            <a:r>
              <a:rPr lang="fr-FR" dirty="0"/>
              <a:t>a beaucoup de mal à comprendre qui est l’Esprit Saint. Et comme on a du mal, on utilise des </a:t>
            </a:r>
            <a:r>
              <a:rPr lang="fr-FR" dirty="0" smtClean="0"/>
              <a:t>symboles, des </a:t>
            </a:r>
            <a:r>
              <a:rPr lang="fr-FR" dirty="0"/>
              <a:t>images. </a:t>
            </a:r>
            <a:endParaRPr lang="fr-FR" dirty="0" smtClean="0"/>
          </a:p>
          <a:p>
            <a:pPr marL="0" lvl="0" indent="0">
              <a:buNone/>
            </a:pPr>
            <a:r>
              <a:rPr lang="fr-FR" i="1" dirty="0" smtClean="0"/>
              <a:t>Clique pour découvrir ces symboles :</a:t>
            </a:r>
            <a:endParaRPr lang="fr-FR" i="1" dirty="0" smtClean="0"/>
          </a:p>
          <a:p>
            <a:pPr lvl="0"/>
            <a:endParaRPr lang="fr-FR" i="1" dirty="0"/>
          </a:p>
          <a:p>
            <a:pPr lvl="0"/>
            <a:endParaRPr lang="fr-FR" i="1" dirty="0" smtClean="0"/>
          </a:p>
          <a:p>
            <a:pPr lvl="0"/>
            <a:endParaRPr lang="fr-FR" i="1" dirty="0"/>
          </a:p>
          <a:p>
            <a:pPr lvl="0"/>
            <a:endParaRPr lang="fr-FR" i="1" dirty="0" smtClean="0"/>
          </a:p>
          <a:p>
            <a:pPr lvl="0"/>
            <a:endParaRPr lang="fr-FR" i="1" dirty="0"/>
          </a:p>
          <a:p>
            <a:pPr marL="137160" indent="0">
              <a:buNone/>
            </a:pP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7625" y="2204864"/>
            <a:ext cx="6566622" cy="2023230"/>
          </a:xfrm>
          <a:prstGeom prst="rect">
            <a:avLst/>
          </a:prstGeom>
        </p:spPr>
      </p:pic>
      <p:sp>
        <p:nvSpPr>
          <p:cNvPr id="5" name="ZoneTexte 4"/>
          <p:cNvSpPr txBox="1"/>
          <p:nvPr/>
        </p:nvSpPr>
        <p:spPr>
          <a:xfrm>
            <a:off x="269206" y="4725144"/>
            <a:ext cx="8748464" cy="1569660"/>
          </a:xfrm>
          <a:prstGeom prst="rect">
            <a:avLst/>
          </a:prstGeom>
          <a:noFill/>
        </p:spPr>
        <p:txBody>
          <a:bodyPr wrap="square" rtlCol="0">
            <a:spAutoFit/>
          </a:bodyPr>
          <a:lstStyle/>
          <a:p>
            <a:pPr lvl="0" algn="ctr"/>
            <a:r>
              <a:rPr lang="fr-FR" sz="3200" dirty="0"/>
              <a:t>On retrouve ces symboles dans la Bible : </a:t>
            </a:r>
            <a:endParaRPr lang="fr-FR" sz="3200" dirty="0" smtClean="0"/>
          </a:p>
          <a:p>
            <a:pPr lvl="0" algn="ctr"/>
            <a:r>
              <a:rPr lang="fr-FR" sz="3200" dirty="0" smtClean="0"/>
              <a:t>nous </a:t>
            </a:r>
            <a:r>
              <a:rPr lang="fr-FR" sz="3200" dirty="0"/>
              <a:t>allons les découvrir grâce </a:t>
            </a:r>
            <a:endParaRPr lang="fr-FR" sz="3200" dirty="0" smtClean="0"/>
          </a:p>
          <a:p>
            <a:pPr lvl="0" algn="ctr"/>
            <a:r>
              <a:rPr lang="fr-FR" sz="3200" dirty="0" smtClean="0"/>
              <a:t>à </a:t>
            </a:r>
            <a:r>
              <a:rPr lang="fr-FR" sz="3200" dirty="0"/>
              <a:t>un jeu de </a:t>
            </a:r>
            <a:r>
              <a:rPr lang="fr-FR" sz="3200" dirty="0" err="1"/>
              <a:t>triomino</a:t>
            </a:r>
            <a:r>
              <a:rPr lang="fr-FR" sz="3200" dirty="0"/>
              <a:t>. </a:t>
            </a:r>
          </a:p>
        </p:txBody>
      </p:sp>
      <p:sp>
        <p:nvSpPr>
          <p:cNvPr id="2" name="ZoneTexte 1"/>
          <p:cNvSpPr txBox="1"/>
          <p:nvPr/>
        </p:nvSpPr>
        <p:spPr>
          <a:xfrm>
            <a:off x="1955128" y="4207666"/>
            <a:ext cx="5327099" cy="369332"/>
          </a:xfrm>
          <a:prstGeom prst="rect">
            <a:avLst/>
          </a:prstGeom>
          <a:noFill/>
        </p:spPr>
        <p:txBody>
          <a:bodyPr wrap="none" rtlCol="0">
            <a:spAutoFit/>
          </a:bodyPr>
          <a:lstStyle/>
          <a:p>
            <a:r>
              <a:rPr lang="fr-FR" i="1" dirty="0" smtClean="0"/>
              <a:t>Images et jeu extraits de « Points de Repère 2012-2013 </a:t>
            </a:r>
            <a:endParaRPr lang="fr-FR" i="1" dirty="0"/>
          </a:p>
        </p:txBody>
      </p:sp>
    </p:spTree>
    <p:extLst>
      <p:ext uri="{BB962C8B-B14F-4D97-AF65-F5344CB8AC3E}">
        <p14:creationId xmlns:p14="http://schemas.microsoft.com/office/powerpoint/2010/main" val="25540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 calcmode="lin" valueType="num">
                                      <p:cBhvr additive="base">
                                        <p:cTn id="15"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404664"/>
            <a:ext cx="8229600" cy="1805062"/>
          </a:xfrm>
        </p:spPr>
        <p:txBody>
          <a:bodyPr>
            <a:normAutofit fontScale="90000"/>
          </a:bodyPr>
          <a:lstStyle/>
          <a:p>
            <a:pPr lvl="0"/>
            <a:r>
              <a:rPr lang="fr-FR" b="1" dirty="0"/>
              <a:t>Jeu du </a:t>
            </a:r>
            <a:r>
              <a:rPr lang="fr-FR" b="1" dirty="0" err="1"/>
              <a:t>Triomino</a:t>
            </a:r>
            <a:r>
              <a:rPr lang="fr-FR" b="1" dirty="0"/>
              <a:t> à faire en famille ou tout seul : </a:t>
            </a:r>
            <a:r>
              <a:rPr lang="fr-FR" dirty="0"/>
              <a:t/>
            </a:r>
            <a:br>
              <a:rPr lang="fr-FR" dirty="0"/>
            </a:br>
            <a:r>
              <a:rPr lang="fr-FR" dirty="0"/>
              <a:t> </a:t>
            </a:r>
            <a:br>
              <a:rPr lang="fr-FR" dirty="0"/>
            </a:br>
            <a:endParaRPr lang="fr-FR" dirty="0"/>
          </a:p>
        </p:txBody>
      </p:sp>
      <p:sp>
        <p:nvSpPr>
          <p:cNvPr id="3" name="Espace réservé du contenu 2"/>
          <p:cNvSpPr>
            <a:spLocks noGrp="1"/>
          </p:cNvSpPr>
          <p:nvPr>
            <p:ph idx="1"/>
          </p:nvPr>
        </p:nvSpPr>
        <p:spPr>
          <a:xfrm>
            <a:off x="251520" y="1556792"/>
            <a:ext cx="8496944" cy="1036711"/>
          </a:xfrm>
        </p:spPr>
        <p:txBody>
          <a:bodyPr>
            <a:noAutofit/>
          </a:bodyPr>
          <a:lstStyle/>
          <a:p>
            <a:pPr marL="0" indent="0">
              <a:buNone/>
            </a:pPr>
            <a:r>
              <a:rPr lang="fr-FR" dirty="0" smtClean="0"/>
              <a:t>Tu disposes de 36 cartes, trois paquets de 12 cartes :</a:t>
            </a:r>
          </a:p>
          <a:p>
            <a:pPr marL="0" indent="0">
              <a:buNone/>
            </a:pPr>
            <a:r>
              <a:rPr lang="fr-FR" i="1" dirty="0" smtClean="0"/>
              <a:t>(dans un document joint que tes parents ont reçu)</a:t>
            </a:r>
            <a:r>
              <a:rPr lang="fr-FR" dirty="0" smtClean="0"/>
              <a:t>	</a:t>
            </a:r>
          </a:p>
          <a:p>
            <a:pPr marL="0" indent="0">
              <a:buNone/>
            </a:pPr>
            <a:r>
              <a:rPr lang="fr-FR" dirty="0" smtClean="0"/>
              <a:t>                         	</a:t>
            </a:r>
          </a:p>
          <a:p>
            <a:pPr marL="0" indent="0">
              <a:buNone/>
            </a:pPr>
            <a:r>
              <a:rPr lang="fr-FR" dirty="0"/>
              <a:t> </a:t>
            </a:r>
            <a:r>
              <a:rPr lang="fr-FR" dirty="0" smtClean="0"/>
              <a:t>    </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5802" y="4149080"/>
            <a:ext cx="6566622" cy="2023230"/>
          </a:xfrm>
          <a:prstGeom prst="rect">
            <a:avLst/>
          </a:prstGeom>
        </p:spPr>
      </p:pic>
      <p:sp>
        <p:nvSpPr>
          <p:cNvPr id="6" name="Soleil 5"/>
          <p:cNvSpPr/>
          <p:nvPr/>
        </p:nvSpPr>
        <p:spPr>
          <a:xfrm>
            <a:off x="788162" y="2777696"/>
            <a:ext cx="514672" cy="40576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1315802" y="2777696"/>
            <a:ext cx="8352928" cy="1077218"/>
          </a:xfrm>
          <a:prstGeom prst="rect">
            <a:avLst/>
          </a:prstGeom>
          <a:noFill/>
        </p:spPr>
        <p:txBody>
          <a:bodyPr wrap="square" rtlCol="0">
            <a:spAutoFit/>
          </a:bodyPr>
          <a:lstStyle/>
          <a:p>
            <a:r>
              <a:rPr lang="fr-FR" sz="3200" dirty="0"/>
              <a:t>6 cartes-symboles, chaque </a:t>
            </a:r>
            <a:r>
              <a:rPr lang="fr-FR" sz="3200" dirty="0" smtClean="0"/>
              <a:t>carte-symbole </a:t>
            </a:r>
          </a:p>
          <a:p>
            <a:r>
              <a:rPr lang="fr-FR" sz="3200" dirty="0" smtClean="0"/>
              <a:t>étant </a:t>
            </a:r>
            <a:r>
              <a:rPr lang="fr-FR" sz="3200" dirty="0"/>
              <a:t>représentée 2 fois :</a:t>
            </a:r>
          </a:p>
        </p:txBody>
      </p:sp>
    </p:spTree>
    <p:extLst>
      <p:ext uri="{BB962C8B-B14F-4D97-AF65-F5344CB8AC3E}">
        <p14:creationId xmlns:p14="http://schemas.microsoft.com/office/powerpoint/2010/main" val="1482975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80">
                                          <p:stCondLst>
                                            <p:cond delay="0"/>
                                          </p:stCondLst>
                                        </p:cTn>
                                        <p:tgtEl>
                                          <p:spTgt spid="5"/>
                                        </p:tgtEl>
                                      </p:cBhvr>
                                    </p:animEffect>
                                    <p:anim calcmode="lin" valueType="num">
                                      <p:cBhvr>
                                        <p:cTn id="3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7" dur="26">
                                          <p:stCondLst>
                                            <p:cond delay="650"/>
                                          </p:stCondLst>
                                        </p:cTn>
                                        <p:tgtEl>
                                          <p:spTgt spid="5"/>
                                        </p:tgtEl>
                                      </p:cBhvr>
                                      <p:to x="100000" y="60000"/>
                                    </p:animScale>
                                    <p:animScale>
                                      <p:cBhvr>
                                        <p:cTn id="38" dur="166" decel="50000">
                                          <p:stCondLst>
                                            <p:cond delay="676"/>
                                          </p:stCondLst>
                                        </p:cTn>
                                        <p:tgtEl>
                                          <p:spTgt spid="5"/>
                                        </p:tgtEl>
                                      </p:cBhvr>
                                      <p:to x="100000" y="100000"/>
                                    </p:animScale>
                                    <p:animScale>
                                      <p:cBhvr>
                                        <p:cTn id="39" dur="26">
                                          <p:stCondLst>
                                            <p:cond delay="1312"/>
                                          </p:stCondLst>
                                        </p:cTn>
                                        <p:tgtEl>
                                          <p:spTgt spid="5"/>
                                        </p:tgtEl>
                                      </p:cBhvr>
                                      <p:to x="100000" y="80000"/>
                                    </p:animScale>
                                    <p:animScale>
                                      <p:cBhvr>
                                        <p:cTn id="40" dur="166" decel="50000">
                                          <p:stCondLst>
                                            <p:cond delay="1338"/>
                                          </p:stCondLst>
                                        </p:cTn>
                                        <p:tgtEl>
                                          <p:spTgt spid="5"/>
                                        </p:tgtEl>
                                      </p:cBhvr>
                                      <p:to x="100000" y="100000"/>
                                    </p:animScale>
                                    <p:animScale>
                                      <p:cBhvr>
                                        <p:cTn id="41" dur="26">
                                          <p:stCondLst>
                                            <p:cond delay="1642"/>
                                          </p:stCondLst>
                                        </p:cTn>
                                        <p:tgtEl>
                                          <p:spTgt spid="5"/>
                                        </p:tgtEl>
                                      </p:cBhvr>
                                      <p:to x="100000" y="90000"/>
                                    </p:animScale>
                                    <p:animScale>
                                      <p:cBhvr>
                                        <p:cTn id="42" dur="166" decel="50000">
                                          <p:stCondLst>
                                            <p:cond delay="1668"/>
                                          </p:stCondLst>
                                        </p:cTn>
                                        <p:tgtEl>
                                          <p:spTgt spid="5"/>
                                        </p:tgtEl>
                                      </p:cBhvr>
                                      <p:to x="100000" y="100000"/>
                                    </p:animScale>
                                    <p:animScale>
                                      <p:cBhvr>
                                        <p:cTn id="43" dur="26">
                                          <p:stCondLst>
                                            <p:cond delay="1808"/>
                                          </p:stCondLst>
                                        </p:cTn>
                                        <p:tgtEl>
                                          <p:spTgt spid="5"/>
                                        </p:tgtEl>
                                      </p:cBhvr>
                                      <p:to x="100000" y="95000"/>
                                    </p:animScale>
                                    <p:animScale>
                                      <p:cBhvr>
                                        <p:cTn id="44"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L’eau</a:t>
            </a:r>
            <a:endParaRPr lang="fr-FR" dirty="0"/>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43808" y="1422135"/>
            <a:ext cx="3600400" cy="5275686"/>
          </a:xfrm>
          <a:prstGeom prst="rect">
            <a:avLst/>
          </a:prstGeom>
        </p:spPr>
      </p:pic>
      <p:sp>
        <p:nvSpPr>
          <p:cNvPr id="6" name="Rectangle 5"/>
          <p:cNvSpPr/>
          <p:nvPr/>
        </p:nvSpPr>
        <p:spPr>
          <a:xfrm>
            <a:off x="323528" y="2644170"/>
            <a:ext cx="4572000" cy="1569660"/>
          </a:xfrm>
          <a:prstGeom prst="rect">
            <a:avLst/>
          </a:prstGeom>
        </p:spPr>
        <p:txBody>
          <a:bodyPr>
            <a:spAutoFit/>
          </a:bodyPr>
          <a:lstStyle/>
          <a:p>
            <a:pPr marL="0" lvl="1" indent="0">
              <a:buNone/>
            </a:pPr>
            <a:r>
              <a:rPr lang="fr-FR" sz="3200" dirty="0"/>
              <a:t>(rafraichit, </a:t>
            </a:r>
            <a:endParaRPr lang="fr-FR" sz="3200" dirty="0" smtClean="0"/>
          </a:p>
          <a:p>
            <a:pPr marL="0" lvl="1" indent="0">
              <a:buNone/>
            </a:pPr>
            <a:r>
              <a:rPr lang="fr-FR" sz="3200" dirty="0" smtClean="0"/>
              <a:t>désaltère</a:t>
            </a:r>
            <a:r>
              <a:rPr lang="fr-FR" sz="3200" dirty="0"/>
              <a:t>)</a:t>
            </a:r>
          </a:p>
          <a:p>
            <a:pPr marL="342900" lvl="1" indent="-342900">
              <a:buFont typeface="Arial" pitchFamily="34" charset="0"/>
              <a:buChar char="•"/>
            </a:pPr>
            <a:endParaRPr lang="fr-FR" sz="3200" dirty="0"/>
          </a:p>
        </p:txBody>
      </p:sp>
    </p:spTree>
    <p:extLst>
      <p:ext uri="{BB962C8B-B14F-4D97-AF65-F5344CB8AC3E}">
        <p14:creationId xmlns:p14="http://schemas.microsoft.com/office/powerpoint/2010/main" val="24477066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marL="0" indent="0"/>
            <a:r>
              <a:rPr lang="fr-FR" dirty="0"/>
              <a:t>La colombe </a:t>
            </a:r>
            <a:br>
              <a:rPr lang="fr-FR" dirty="0"/>
            </a:br>
            <a:r>
              <a:rPr lang="fr-FR" dirty="0"/>
              <a:t>                        	</a:t>
            </a:r>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27584" y="1700808"/>
            <a:ext cx="3104882" cy="4525963"/>
          </a:xfrm>
          <a:prstGeom prst="rect">
            <a:avLst/>
          </a:prstGeom>
        </p:spPr>
      </p:pic>
      <p:sp>
        <p:nvSpPr>
          <p:cNvPr id="5" name="ZoneTexte 4"/>
          <p:cNvSpPr txBox="1"/>
          <p:nvPr/>
        </p:nvSpPr>
        <p:spPr>
          <a:xfrm>
            <a:off x="4565496" y="2890391"/>
            <a:ext cx="4427984" cy="1077218"/>
          </a:xfrm>
          <a:prstGeom prst="rect">
            <a:avLst/>
          </a:prstGeom>
          <a:noFill/>
        </p:spPr>
        <p:txBody>
          <a:bodyPr wrap="square" rtlCol="0">
            <a:spAutoFit/>
          </a:bodyPr>
          <a:lstStyle/>
          <a:p>
            <a:r>
              <a:rPr lang="fr-FR" sz="3200" dirty="0"/>
              <a:t>(vole silencieusement, symbole </a:t>
            </a:r>
            <a:r>
              <a:rPr lang="fr-FR" sz="3200" dirty="0" smtClean="0"/>
              <a:t>de </a:t>
            </a:r>
            <a:r>
              <a:rPr lang="fr-FR" sz="3200" dirty="0"/>
              <a:t>la paix )</a:t>
            </a:r>
          </a:p>
        </p:txBody>
      </p:sp>
    </p:spTree>
    <p:extLst>
      <p:ext uri="{BB962C8B-B14F-4D97-AF65-F5344CB8AC3E}">
        <p14:creationId xmlns:p14="http://schemas.microsoft.com/office/powerpoint/2010/main" val="27907765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feu</a:t>
            </a:r>
            <a:endParaRPr lang="fr-FR" dirty="0"/>
          </a:p>
        </p:txBody>
      </p:sp>
      <p:sp>
        <p:nvSpPr>
          <p:cNvPr id="3" name="Espace réservé du contenu 2"/>
          <p:cNvSpPr>
            <a:spLocks noGrp="1"/>
          </p:cNvSpPr>
          <p:nvPr>
            <p:ph idx="1"/>
          </p:nvPr>
        </p:nvSpPr>
        <p:spPr/>
        <p:txBody>
          <a:bodyPr/>
          <a:lstStyle/>
          <a:p>
            <a:pPr marL="0" lvl="1" indent="0">
              <a:buNone/>
            </a:pPr>
            <a:endParaRPr lang="fr-FR" sz="3200" dirty="0" smtClean="0"/>
          </a:p>
          <a:p>
            <a:pPr marL="0" lvl="1" indent="0">
              <a:buNone/>
            </a:pPr>
            <a:endParaRPr lang="fr-FR" sz="3200" dirty="0"/>
          </a:p>
          <a:p>
            <a:pPr marL="0" lvl="1" indent="0">
              <a:buNone/>
            </a:pPr>
            <a:endParaRPr lang="fr-FR" sz="3200" dirty="0" smtClean="0"/>
          </a:p>
          <a:p>
            <a:pPr marL="0" lvl="1" indent="0">
              <a:buNone/>
            </a:pPr>
            <a:r>
              <a:rPr lang="fr-FR" sz="3200" dirty="0" smtClean="0"/>
              <a:t> </a:t>
            </a:r>
            <a:r>
              <a:rPr lang="fr-FR" sz="3200" dirty="0"/>
              <a:t>(enflamme</a:t>
            </a:r>
            <a:r>
              <a:rPr lang="fr-FR" sz="3200" dirty="0" smtClean="0"/>
              <a:t>,</a:t>
            </a:r>
          </a:p>
          <a:p>
            <a:pPr marL="0" lvl="1" indent="0">
              <a:buNone/>
            </a:pPr>
            <a:r>
              <a:rPr lang="fr-FR" sz="3200" dirty="0" smtClean="0"/>
              <a:t> réchauffe)</a:t>
            </a:r>
            <a:endParaRPr lang="fr-FR" sz="3200" dirty="0"/>
          </a:p>
          <a:p>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8046" y="1532032"/>
            <a:ext cx="3607908" cy="5189891"/>
          </a:xfrm>
          <a:prstGeom prst="rect">
            <a:avLst/>
          </a:prstGeom>
        </p:spPr>
      </p:pic>
    </p:spTree>
    <p:extLst>
      <p:ext uri="{BB962C8B-B14F-4D97-AF65-F5344CB8AC3E}">
        <p14:creationId xmlns:p14="http://schemas.microsoft.com/office/powerpoint/2010/main" val="37675553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nuée</a:t>
            </a:r>
            <a:endParaRPr lang="fr-FR" dirty="0"/>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90427" y="1693291"/>
            <a:ext cx="3163145" cy="4522342"/>
          </a:xfrm>
        </p:spPr>
      </p:pic>
      <p:sp>
        <p:nvSpPr>
          <p:cNvPr id="5" name="ZoneTexte 4"/>
          <p:cNvSpPr txBox="1"/>
          <p:nvPr/>
        </p:nvSpPr>
        <p:spPr>
          <a:xfrm>
            <a:off x="280904" y="2852936"/>
            <a:ext cx="2592288" cy="2062103"/>
          </a:xfrm>
          <a:prstGeom prst="rect">
            <a:avLst/>
          </a:prstGeom>
          <a:noFill/>
        </p:spPr>
        <p:txBody>
          <a:bodyPr wrap="square" rtlCol="0">
            <a:spAutoFit/>
          </a:bodyPr>
          <a:lstStyle/>
          <a:p>
            <a:r>
              <a:rPr lang="fr-FR" sz="3200" dirty="0"/>
              <a:t>(ressemble au nuage…., lumière diffuse)</a:t>
            </a:r>
          </a:p>
        </p:txBody>
      </p:sp>
    </p:spTree>
    <p:extLst>
      <p:ext uri="{BB962C8B-B14F-4D97-AF65-F5344CB8AC3E}">
        <p14:creationId xmlns:p14="http://schemas.microsoft.com/office/powerpoint/2010/main" val="30166087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vent</a:t>
            </a:r>
            <a:endParaRPr lang="fr-FR" dirty="0"/>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148064" y="1484784"/>
            <a:ext cx="2592288" cy="4849107"/>
          </a:xfrm>
        </p:spPr>
      </p:pic>
      <p:sp>
        <p:nvSpPr>
          <p:cNvPr id="5" name="ZoneTexte 4"/>
          <p:cNvSpPr txBox="1"/>
          <p:nvPr/>
        </p:nvSpPr>
        <p:spPr>
          <a:xfrm>
            <a:off x="323528" y="2924944"/>
            <a:ext cx="4392488" cy="1077218"/>
          </a:xfrm>
          <a:prstGeom prst="rect">
            <a:avLst/>
          </a:prstGeom>
          <a:noFill/>
        </p:spPr>
        <p:txBody>
          <a:bodyPr wrap="square" rtlCol="0">
            <a:spAutoFit/>
          </a:bodyPr>
          <a:lstStyle/>
          <a:p>
            <a:r>
              <a:rPr lang="fr-FR" sz="3200" dirty="0"/>
              <a:t>(transporte les graines, caresse le visage)</a:t>
            </a:r>
          </a:p>
        </p:txBody>
      </p:sp>
    </p:spTree>
    <p:extLst>
      <p:ext uri="{BB962C8B-B14F-4D97-AF65-F5344CB8AC3E}">
        <p14:creationId xmlns:p14="http://schemas.microsoft.com/office/powerpoint/2010/main" val="32977251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9512" y="548680"/>
            <a:ext cx="5544616" cy="4752527"/>
          </a:xfrm>
        </p:spPr>
        <p:txBody>
          <a:bodyPr>
            <a:normAutofit fontScale="92500" lnSpcReduction="20000"/>
          </a:bodyPr>
          <a:lstStyle/>
          <a:p>
            <a:pPr marL="0" lvl="0" indent="0" algn="just">
              <a:buNone/>
            </a:pPr>
            <a:r>
              <a:rPr lang="fr-FR" dirty="0"/>
              <a:t>Nous avons fêté Pâques et la Résurrection du Seigneur Jésus. </a:t>
            </a:r>
            <a:endParaRPr lang="fr-FR" dirty="0" smtClean="0"/>
          </a:p>
          <a:p>
            <a:pPr marL="0" lvl="0" indent="0" algn="just">
              <a:buNone/>
            </a:pPr>
            <a:r>
              <a:rPr lang="fr-FR" dirty="0" smtClean="0"/>
              <a:t>40 </a:t>
            </a:r>
            <a:r>
              <a:rPr lang="fr-FR" dirty="0"/>
              <a:t>jours plus tard, nous avons célébré l’Ascension de Jésus : nous ne le voyons plus, il a disparu aux yeux de ses apôtres, mais il ne nous laisse pas seuls : nous savons qu’il est là, avec nous pour toujours, il nous l’a dit. Et pour porter, pour annoncer la Bonne Nouvelle de la Résurrection, il nous donne son amour, et ça nous rend forts… </a:t>
            </a:r>
            <a:endParaRPr lang="fr-FR" dirty="0" smtClean="0"/>
          </a:p>
          <a:p>
            <a:pPr marL="0" lvl="0" indent="0" algn="just">
              <a:buNone/>
            </a:pPr>
            <a:r>
              <a:rPr lang="fr-FR" dirty="0" smtClean="0"/>
              <a:t>Il </a:t>
            </a:r>
            <a:r>
              <a:rPr lang="fr-FR" dirty="0"/>
              <a:t>nous donne son Esprit »</a:t>
            </a:r>
          </a:p>
          <a:p>
            <a:pPr algn="just"/>
            <a:endParaRPr lang="fr-FR" dirty="0"/>
          </a:p>
        </p:txBody>
      </p:sp>
      <p:sp>
        <p:nvSpPr>
          <p:cNvPr id="4" name="ZoneTexte 3"/>
          <p:cNvSpPr txBox="1"/>
          <p:nvPr/>
        </p:nvSpPr>
        <p:spPr>
          <a:xfrm>
            <a:off x="431032" y="5661248"/>
            <a:ext cx="8712968" cy="923330"/>
          </a:xfrm>
          <a:prstGeom prst="rect">
            <a:avLst/>
          </a:prstGeom>
          <a:noFill/>
        </p:spPr>
        <p:txBody>
          <a:bodyPr wrap="square" rtlCol="0">
            <a:spAutoFit/>
          </a:bodyPr>
          <a:lstStyle/>
          <a:p>
            <a:r>
              <a:rPr lang="fr-FR" dirty="0" smtClean="0"/>
              <a:t>Voici un chant à l’Esprit Saint que tu vas pouvoir écouter (et chanter) en cliquant sur le lien ci-dessous :</a:t>
            </a:r>
          </a:p>
          <a:p>
            <a:r>
              <a:rPr lang="fr-FR" dirty="0" smtClean="0">
                <a:hlinkClick r:id="rId2"/>
              </a:rPr>
              <a:t>Souffle imprévisible</a:t>
            </a:r>
            <a:endParaRPr lang="fr-FR" dirty="0"/>
          </a:p>
        </p:txBody>
      </p:sp>
      <p:pic>
        <p:nvPicPr>
          <p:cNvPr id="5" name="Image 4" descr="img0665.jpg"/>
          <p:cNvPicPr>
            <a:picLocks noChangeAspect="1"/>
          </p:cNvPicPr>
          <p:nvPr/>
        </p:nvPicPr>
        <p:blipFill>
          <a:blip r:embed="rId3" cstate="print"/>
          <a:stretch>
            <a:fillRect/>
          </a:stretch>
        </p:blipFill>
        <p:spPr>
          <a:xfrm>
            <a:off x="6660232" y="332656"/>
            <a:ext cx="1929582" cy="2416698"/>
          </a:xfrm>
          <a:prstGeom prst="rect">
            <a:avLst/>
          </a:prstGeom>
        </p:spPr>
      </p:pic>
      <p:pic>
        <p:nvPicPr>
          <p:cNvPr id="6" name="Image 5" descr="img0433-1.jpg"/>
          <p:cNvPicPr>
            <a:picLocks noChangeAspect="1"/>
          </p:cNvPicPr>
          <p:nvPr/>
        </p:nvPicPr>
        <p:blipFill>
          <a:blip r:embed="rId4" cstate="print"/>
          <a:stretch>
            <a:fillRect/>
          </a:stretch>
        </p:blipFill>
        <p:spPr>
          <a:xfrm>
            <a:off x="6660232" y="3068960"/>
            <a:ext cx="1912713" cy="2448272"/>
          </a:xfrm>
          <a:prstGeom prst="rect">
            <a:avLst/>
          </a:prstGeom>
        </p:spPr>
      </p:pic>
      <p:sp>
        <p:nvSpPr>
          <p:cNvPr id="2" name="ZoneTexte 1"/>
          <p:cNvSpPr txBox="1"/>
          <p:nvPr/>
        </p:nvSpPr>
        <p:spPr>
          <a:xfrm>
            <a:off x="6633904" y="2791961"/>
            <a:ext cx="2232248" cy="276999"/>
          </a:xfrm>
          <a:prstGeom prst="rect">
            <a:avLst/>
          </a:prstGeom>
          <a:noFill/>
        </p:spPr>
        <p:txBody>
          <a:bodyPr wrap="square" rtlCol="0">
            <a:spAutoFit/>
          </a:bodyPr>
          <a:lstStyle/>
          <a:p>
            <a:r>
              <a:rPr lang="fr-FR" sz="1200" i="1" dirty="0" smtClean="0"/>
              <a:t>Images de Sacha CHMAKOFF</a:t>
            </a:r>
            <a:endParaRPr lang="fr-FR" sz="1200" i="1" dirty="0"/>
          </a:p>
        </p:txBody>
      </p:sp>
    </p:spTree>
    <p:extLst>
      <p:ext uri="{BB962C8B-B14F-4D97-AF65-F5344CB8AC3E}">
        <p14:creationId xmlns:p14="http://schemas.microsoft.com/office/powerpoint/2010/main" val="15895841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souffle</a:t>
            </a:r>
            <a:endParaRPr lang="fr-FR" dirty="0"/>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57175" y="1691213"/>
            <a:ext cx="3229650" cy="4526498"/>
          </a:xfrm>
        </p:spPr>
      </p:pic>
      <p:sp>
        <p:nvSpPr>
          <p:cNvPr id="5" name="ZoneTexte 4"/>
          <p:cNvSpPr txBox="1"/>
          <p:nvPr/>
        </p:nvSpPr>
        <p:spPr>
          <a:xfrm>
            <a:off x="323528" y="2996952"/>
            <a:ext cx="2304256" cy="1077218"/>
          </a:xfrm>
          <a:prstGeom prst="rect">
            <a:avLst/>
          </a:prstGeom>
          <a:noFill/>
        </p:spPr>
        <p:txBody>
          <a:bodyPr wrap="square" rtlCol="0">
            <a:spAutoFit/>
          </a:bodyPr>
          <a:lstStyle/>
          <a:p>
            <a:r>
              <a:rPr lang="fr-FR" sz="3200" dirty="0"/>
              <a:t>(expiration, respiration)</a:t>
            </a:r>
          </a:p>
        </p:txBody>
      </p:sp>
    </p:spTree>
    <p:extLst>
      <p:ext uri="{BB962C8B-B14F-4D97-AF65-F5344CB8AC3E}">
        <p14:creationId xmlns:p14="http://schemas.microsoft.com/office/powerpoint/2010/main" val="40671494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88640"/>
            <a:ext cx="8229600" cy="1143000"/>
          </a:xfrm>
        </p:spPr>
        <p:txBody>
          <a:bodyPr/>
          <a:lstStyle/>
          <a:p>
            <a:r>
              <a:rPr lang="fr-FR" dirty="0" smtClean="0"/>
              <a:t>12 cartes-définitions en bleu</a:t>
            </a:r>
            <a:endParaRPr lang="fr-FR" dirty="0"/>
          </a:p>
        </p:txBody>
      </p:sp>
      <p:pic>
        <p:nvPicPr>
          <p:cNvPr id="5" name="Espace réservé du contenu 4"/>
          <p:cNvPicPr>
            <a:picLocks noGrp="1" noChangeAspect="1"/>
          </p:cNvPicPr>
          <p:nvPr>
            <p:ph idx="1"/>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264335">
            <a:off x="225580" y="1262489"/>
            <a:ext cx="1814845" cy="1548000"/>
          </a:xfrm>
        </p:spPr>
      </p:pic>
      <p:sp>
        <p:nvSpPr>
          <p:cNvPr id="4" name="Soleil 3"/>
          <p:cNvSpPr/>
          <p:nvPr/>
        </p:nvSpPr>
        <p:spPr>
          <a:xfrm>
            <a:off x="133826" y="630171"/>
            <a:ext cx="514672" cy="40576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095423">
            <a:off x="1724930" y="1161670"/>
            <a:ext cx="1836000" cy="1584451"/>
          </a:xfrm>
          <a:prstGeom prst="rect">
            <a:avLst/>
          </a:prstGeom>
        </p:spPr>
      </p:pic>
      <p:pic>
        <p:nvPicPr>
          <p:cNvPr id="7" name="Image 6"/>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91881" y="1139345"/>
            <a:ext cx="1798785" cy="1548000"/>
          </a:xfrm>
          <a:prstGeom prst="rect">
            <a:avLst/>
          </a:prstGeom>
        </p:spPr>
      </p:pic>
      <p:pic>
        <p:nvPicPr>
          <p:cNvPr id="8" name="Image 7"/>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780743">
            <a:off x="5208489" y="1388973"/>
            <a:ext cx="1816534" cy="1554637"/>
          </a:xfrm>
          <a:prstGeom prst="rect">
            <a:avLst/>
          </a:prstGeom>
        </p:spPr>
      </p:pic>
      <p:pic>
        <p:nvPicPr>
          <p:cNvPr id="9" name="Image 8"/>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295014">
            <a:off x="6955503" y="1432595"/>
            <a:ext cx="1800000" cy="1556962"/>
          </a:xfrm>
          <a:prstGeom prst="rect">
            <a:avLst/>
          </a:prstGeom>
        </p:spPr>
      </p:pic>
      <p:pic>
        <p:nvPicPr>
          <p:cNvPr id="10" name="Image 9"/>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877287">
            <a:off x="378414" y="2795322"/>
            <a:ext cx="1800000" cy="1598130"/>
          </a:xfrm>
          <a:prstGeom prst="rect">
            <a:avLst/>
          </a:prstGeom>
        </p:spPr>
      </p:pic>
      <p:pic>
        <p:nvPicPr>
          <p:cNvPr id="11" name="Image 10"/>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94658" y="2800730"/>
            <a:ext cx="1800000" cy="1501221"/>
          </a:xfrm>
          <a:prstGeom prst="rect">
            <a:avLst/>
          </a:prstGeom>
        </p:spPr>
      </p:pic>
      <p:pic>
        <p:nvPicPr>
          <p:cNvPr id="12" name="Image 11"/>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484173">
            <a:off x="4737222" y="2992941"/>
            <a:ext cx="1836000" cy="1572180"/>
          </a:xfrm>
          <a:prstGeom prst="rect">
            <a:avLst/>
          </a:prstGeom>
        </p:spPr>
      </p:pic>
      <p:pic>
        <p:nvPicPr>
          <p:cNvPr id="13" name="Image 12"/>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407093">
            <a:off x="6568835" y="3139685"/>
            <a:ext cx="1800000" cy="1577443"/>
          </a:xfrm>
          <a:prstGeom prst="rect">
            <a:avLst/>
          </a:prstGeom>
        </p:spPr>
      </p:pic>
      <p:pic>
        <p:nvPicPr>
          <p:cNvPr id="14" name="Image 13"/>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9683909">
            <a:off x="903483" y="5199839"/>
            <a:ext cx="1805757" cy="1548000"/>
          </a:xfrm>
          <a:prstGeom prst="rect">
            <a:avLst/>
          </a:prstGeom>
        </p:spPr>
      </p:pic>
      <p:pic>
        <p:nvPicPr>
          <p:cNvPr id="15" name="Image 14"/>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14104" y="4912237"/>
            <a:ext cx="1800000" cy="1591565"/>
          </a:xfrm>
          <a:prstGeom prst="rect">
            <a:avLst/>
          </a:prstGeom>
        </p:spPr>
      </p:pic>
      <p:pic>
        <p:nvPicPr>
          <p:cNvPr id="16" name="Image 15"/>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430811">
            <a:off x="5523344" y="5137909"/>
            <a:ext cx="1800000" cy="1531121"/>
          </a:xfrm>
          <a:prstGeom prst="rect">
            <a:avLst/>
          </a:prstGeom>
        </p:spPr>
      </p:pic>
    </p:spTree>
    <p:extLst>
      <p:ext uri="{BB962C8B-B14F-4D97-AF65-F5344CB8AC3E}">
        <p14:creationId xmlns:p14="http://schemas.microsoft.com/office/powerpoint/2010/main" val="1738521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000"/>
                                        <p:tgtEl>
                                          <p:spTgt spid="16"/>
                                        </p:tgtEl>
                                      </p:cBhvr>
                                    </p:animEffect>
                                    <p:anim calcmode="lin" valueType="num">
                                      <p:cBhvr>
                                        <p:cTn id="66" dur="1000" fill="hold"/>
                                        <p:tgtEl>
                                          <p:spTgt spid="16"/>
                                        </p:tgtEl>
                                        <p:attrNameLst>
                                          <p:attrName>ppt_x</p:attrName>
                                        </p:attrNameLst>
                                      </p:cBhvr>
                                      <p:tavLst>
                                        <p:tav tm="0">
                                          <p:val>
                                            <p:strVal val="#ppt_x"/>
                                          </p:val>
                                        </p:tav>
                                        <p:tav tm="100000">
                                          <p:val>
                                            <p:strVal val="#ppt_x"/>
                                          </p:val>
                                        </p:tav>
                                      </p:tavLst>
                                    </p:anim>
                                    <p:anim calcmode="lin" valueType="num">
                                      <p:cBhvr>
                                        <p:cTn id="6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121196"/>
            <a:ext cx="8229600" cy="1143000"/>
          </a:xfrm>
        </p:spPr>
        <p:txBody>
          <a:bodyPr/>
          <a:lstStyle/>
          <a:p>
            <a:r>
              <a:rPr lang="fr-FR" dirty="0" smtClean="0"/>
              <a:t>12 cartes-citations en vert</a:t>
            </a:r>
            <a:endParaRPr lang="fr-FR" dirty="0"/>
          </a:p>
        </p:txBody>
      </p:sp>
      <p:pic>
        <p:nvPicPr>
          <p:cNvPr id="5" name="Espace réservé du contenu 4"/>
          <p:cNvPicPr>
            <a:picLocks noGrp="1" noChangeAspect="1"/>
          </p:cNvPicPr>
          <p:nvPr>
            <p:ph idx="1"/>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399004">
            <a:off x="282359" y="1748896"/>
            <a:ext cx="1808778" cy="1548000"/>
          </a:xfrm>
        </p:spPr>
      </p:pic>
      <p:sp>
        <p:nvSpPr>
          <p:cNvPr id="4" name="Soleil 3"/>
          <p:cNvSpPr/>
          <p:nvPr/>
        </p:nvSpPr>
        <p:spPr>
          <a:xfrm>
            <a:off x="251520" y="558581"/>
            <a:ext cx="514672" cy="40576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841754">
            <a:off x="1832276" y="1580621"/>
            <a:ext cx="1800000" cy="1562235"/>
          </a:xfrm>
          <a:prstGeom prst="rect">
            <a:avLst/>
          </a:prstGeom>
        </p:spPr>
      </p:pic>
      <p:pic>
        <p:nvPicPr>
          <p:cNvPr id="6" name="Imag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9575084">
            <a:off x="367265" y="3973665"/>
            <a:ext cx="1800000" cy="1558591"/>
          </a:xfrm>
          <a:prstGeom prst="rect">
            <a:avLst/>
          </a:prstGeom>
        </p:spPr>
      </p:pic>
      <p:pic>
        <p:nvPicPr>
          <p:cNvPr id="7" name="Image 6"/>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56547">
            <a:off x="6922883" y="1587972"/>
            <a:ext cx="1800000" cy="1536222"/>
          </a:xfrm>
          <a:prstGeom prst="rect">
            <a:avLst/>
          </a:prstGeom>
        </p:spPr>
      </p:pic>
      <p:pic>
        <p:nvPicPr>
          <p:cNvPr id="8" name="Image 7"/>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55009" y="1161328"/>
            <a:ext cx="1800000" cy="1616197"/>
          </a:xfrm>
          <a:prstGeom prst="rect">
            <a:avLst/>
          </a:prstGeom>
        </p:spPr>
      </p:pic>
      <p:pic>
        <p:nvPicPr>
          <p:cNvPr id="9" name="Image 8"/>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83768" y="5014640"/>
            <a:ext cx="1800000" cy="1522039"/>
          </a:xfrm>
          <a:prstGeom prst="rect">
            <a:avLst/>
          </a:prstGeom>
        </p:spPr>
      </p:pic>
      <p:pic>
        <p:nvPicPr>
          <p:cNvPr id="10" name="Image 9"/>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85974" y="1735453"/>
            <a:ext cx="1800000" cy="1556961"/>
          </a:xfrm>
          <a:prstGeom prst="rect">
            <a:avLst/>
          </a:prstGeom>
        </p:spPr>
      </p:pic>
      <p:pic>
        <p:nvPicPr>
          <p:cNvPr id="11" name="Image 10"/>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055025">
            <a:off x="2078830" y="3296414"/>
            <a:ext cx="1800734" cy="1548000"/>
          </a:xfrm>
          <a:prstGeom prst="rect">
            <a:avLst/>
          </a:prstGeom>
        </p:spPr>
      </p:pic>
      <p:pic>
        <p:nvPicPr>
          <p:cNvPr id="12" name="Image 11"/>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78891" y="3140814"/>
            <a:ext cx="1808780" cy="1548000"/>
          </a:xfrm>
          <a:prstGeom prst="rect">
            <a:avLst/>
          </a:prstGeom>
        </p:spPr>
      </p:pic>
      <p:pic>
        <p:nvPicPr>
          <p:cNvPr id="13" name="Image 12"/>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71212" y="4750929"/>
            <a:ext cx="1800000" cy="1539612"/>
          </a:xfrm>
          <a:prstGeom prst="rect">
            <a:avLst/>
          </a:prstGeom>
        </p:spPr>
      </p:pic>
      <p:pic>
        <p:nvPicPr>
          <p:cNvPr id="14" name="Image 13"/>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860983">
            <a:off x="6936667" y="3350824"/>
            <a:ext cx="1800000" cy="1520099"/>
          </a:xfrm>
          <a:prstGeom prst="rect">
            <a:avLst/>
          </a:prstGeom>
        </p:spPr>
      </p:pic>
      <p:pic>
        <p:nvPicPr>
          <p:cNvPr id="15" name="Image 14"/>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85951">
            <a:off x="6522671" y="4729054"/>
            <a:ext cx="1800000" cy="1569114"/>
          </a:xfrm>
          <a:prstGeom prst="rect">
            <a:avLst/>
          </a:prstGeom>
        </p:spPr>
      </p:pic>
    </p:spTree>
    <p:extLst>
      <p:ext uri="{BB962C8B-B14F-4D97-AF65-F5344CB8AC3E}">
        <p14:creationId xmlns:p14="http://schemas.microsoft.com/office/powerpoint/2010/main" val="59809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7"/>
                                        </p:tgtEl>
                                        <p:attrNameLst>
                                          <p:attrName>style.visibility</p:attrName>
                                        </p:attrNameLst>
                                      </p:cBhvr>
                                      <p:to>
                                        <p:strVal val="visible"/>
                                      </p:to>
                                    </p:set>
                                    <p:anim calcmode="lin" valueType="num">
                                      <p:cBhvr additive="base">
                                        <p:cTn id="73" dur="500" fill="hold"/>
                                        <p:tgtEl>
                                          <p:spTgt spid="7"/>
                                        </p:tgtEl>
                                        <p:attrNameLst>
                                          <p:attrName>ppt_x</p:attrName>
                                        </p:attrNameLst>
                                      </p:cBhvr>
                                      <p:tavLst>
                                        <p:tav tm="0">
                                          <p:val>
                                            <p:strVal val="#ppt_x"/>
                                          </p:val>
                                        </p:tav>
                                        <p:tav tm="100000">
                                          <p:val>
                                            <p:strVal val="#ppt_x"/>
                                          </p:val>
                                        </p:tav>
                                      </p:tavLst>
                                    </p:anim>
                                    <p:anim calcmode="lin" valueType="num">
                                      <p:cBhvr additive="base">
                                        <p:cTn id="7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28638" y="908720"/>
            <a:ext cx="8229600" cy="1440160"/>
          </a:xfrm>
        </p:spPr>
        <p:txBody>
          <a:bodyPr/>
          <a:lstStyle/>
          <a:p>
            <a:pPr marL="137160" indent="0">
              <a:buNone/>
            </a:pPr>
            <a:r>
              <a:rPr lang="fr-FR" dirty="0" smtClean="0"/>
              <a:t>Si tu peux jouer avec les cartes imprimées, c’est le moment !</a:t>
            </a:r>
            <a:endParaRPr lang="fr-FR" dirty="0"/>
          </a:p>
        </p:txBody>
      </p:sp>
      <p:sp>
        <p:nvSpPr>
          <p:cNvPr id="4" name="ZoneTexte 3"/>
          <p:cNvSpPr txBox="1"/>
          <p:nvPr/>
        </p:nvSpPr>
        <p:spPr>
          <a:xfrm>
            <a:off x="416144" y="5199330"/>
            <a:ext cx="8424936" cy="954107"/>
          </a:xfrm>
          <a:prstGeom prst="rect">
            <a:avLst/>
          </a:prstGeom>
          <a:noFill/>
        </p:spPr>
        <p:txBody>
          <a:bodyPr wrap="square" rtlCol="0">
            <a:spAutoFit/>
          </a:bodyPr>
          <a:lstStyle/>
          <a:p>
            <a:r>
              <a:rPr lang="fr-FR" sz="2800" dirty="0" smtClean="0"/>
              <a:t>Voyons maintenant ensemble les résultats, les </a:t>
            </a:r>
            <a:r>
              <a:rPr lang="fr-FR" sz="2800" dirty="0" err="1" smtClean="0"/>
              <a:t>triominos</a:t>
            </a:r>
            <a:r>
              <a:rPr lang="fr-FR" sz="2800" dirty="0" smtClean="0"/>
              <a:t> reconstitués :</a:t>
            </a:r>
            <a:endParaRPr lang="fr-FR" sz="2800" dirty="0"/>
          </a:p>
        </p:txBody>
      </p:sp>
      <p:sp>
        <p:nvSpPr>
          <p:cNvPr id="5" name="Flèche droite 4"/>
          <p:cNvSpPr/>
          <p:nvPr/>
        </p:nvSpPr>
        <p:spPr>
          <a:xfrm>
            <a:off x="6156176" y="5674493"/>
            <a:ext cx="2016224"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13331" t="4387" r="10178" b="4318"/>
          <a:stretch/>
        </p:blipFill>
        <p:spPr>
          <a:xfrm>
            <a:off x="3231038" y="1607360"/>
            <a:ext cx="2824800" cy="3371536"/>
          </a:xfrm>
          <a:prstGeom prst="rect">
            <a:avLst/>
          </a:prstGeom>
        </p:spPr>
      </p:pic>
    </p:spTree>
    <p:extLst>
      <p:ext uri="{BB962C8B-B14F-4D97-AF65-F5344CB8AC3E}">
        <p14:creationId xmlns:p14="http://schemas.microsoft.com/office/powerpoint/2010/main" val="4121053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80">
                                          <p:stCondLst>
                                            <p:cond delay="0"/>
                                          </p:stCondLst>
                                        </p:cTn>
                                        <p:tgtEl>
                                          <p:spTgt spid="5"/>
                                        </p:tgtEl>
                                      </p:cBhvr>
                                    </p:animEffect>
                                    <p:anim calcmode="lin" valueType="num">
                                      <p:cBhvr>
                                        <p:cTn id="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5" dur="26">
                                          <p:stCondLst>
                                            <p:cond delay="650"/>
                                          </p:stCondLst>
                                        </p:cTn>
                                        <p:tgtEl>
                                          <p:spTgt spid="5"/>
                                        </p:tgtEl>
                                      </p:cBhvr>
                                      <p:to x="100000" y="60000"/>
                                    </p:animScale>
                                    <p:animScale>
                                      <p:cBhvr>
                                        <p:cTn id="26" dur="166" decel="50000">
                                          <p:stCondLst>
                                            <p:cond delay="676"/>
                                          </p:stCondLst>
                                        </p:cTn>
                                        <p:tgtEl>
                                          <p:spTgt spid="5"/>
                                        </p:tgtEl>
                                      </p:cBhvr>
                                      <p:to x="100000" y="100000"/>
                                    </p:animScale>
                                    <p:animScale>
                                      <p:cBhvr>
                                        <p:cTn id="27" dur="26">
                                          <p:stCondLst>
                                            <p:cond delay="1312"/>
                                          </p:stCondLst>
                                        </p:cTn>
                                        <p:tgtEl>
                                          <p:spTgt spid="5"/>
                                        </p:tgtEl>
                                      </p:cBhvr>
                                      <p:to x="100000" y="80000"/>
                                    </p:animScale>
                                    <p:animScale>
                                      <p:cBhvr>
                                        <p:cTn id="28" dur="166" decel="50000">
                                          <p:stCondLst>
                                            <p:cond delay="1338"/>
                                          </p:stCondLst>
                                        </p:cTn>
                                        <p:tgtEl>
                                          <p:spTgt spid="5"/>
                                        </p:tgtEl>
                                      </p:cBhvr>
                                      <p:to x="100000" y="100000"/>
                                    </p:animScale>
                                    <p:animScale>
                                      <p:cBhvr>
                                        <p:cTn id="29" dur="26">
                                          <p:stCondLst>
                                            <p:cond delay="1642"/>
                                          </p:stCondLst>
                                        </p:cTn>
                                        <p:tgtEl>
                                          <p:spTgt spid="5"/>
                                        </p:tgtEl>
                                      </p:cBhvr>
                                      <p:to x="100000" y="90000"/>
                                    </p:animScale>
                                    <p:animScale>
                                      <p:cBhvr>
                                        <p:cTn id="30" dur="166" decel="50000">
                                          <p:stCondLst>
                                            <p:cond delay="1668"/>
                                          </p:stCondLst>
                                        </p:cTn>
                                        <p:tgtEl>
                                          <p:spTgt spid="5"/>
                                        </p:tgtEl>
                                      </p:cBhvr>
                                      <p:to x="100000" y="100000"/>
                                    </p:animScale>
                                    <p:animScale>
                                      <p:cBhvr>
                                        <p:cTn id="31" dur="26">
                                          <p:stCondLst>
                                            <p:cond delay="1808"/>
                                          </p:stCondLst>
                                        </p:cTn>
                                        <p:tgtEl>
                                          <p:spTgt spid="5"/>
                                        </p:tgtEl>
                                      </p:cBhvr>
                                      <p:to x="100000" y="95000"/>
                                    </p:animScale>
                                    <p:animScale>
                                      <p:cBhvr>
                                        <p:cTn id="32"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Avec la colombe</a:t>
            </a:r>
            <a:endParaRPr lang="fr-FR" dirty="0"/>
          </a:p>
        </p:txBody>
      </p:sp>
      <p:sp>
        <p:nvSpPr>
          <p:cNvPr id="20" name="Triangle isocèle 19"/>
          <p:cNvSpPr/>
          <p:nvPr/>
        </p:nvSpPr>
        <p:spPr>
          <a:xfrm>
            <a:off x="5407980" y="3829895"/>
            <a:ext cx="2430636" cy="2016224"/>
          </a:xfrm>
          <a:prstGeom prst="triangle">
            <a:avLst/>
          </a:prstGeom>
          <a:blipFill dpi="0" rotWithShape="1">
            <a:blip r:embed="rId2"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Triangle isocèle 20"/>
          <p:cNvSpPr/>
          <p:nvPr/>
        </p:nvSpPr>
        <p:spPr>
          <a:xfrm>
            <a:off x="1386147" y="1624877"/>
            <a:ext cx="2430636" cy="2016224"/>
          </a:xfrm>
          <a:prstGeom prst="triangle">
            <a:avLst/>
          </a:prstGeom>
          <a:blipFill dpi="0" rotWithShape="1">
            <a:blip r:embed="rId2"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3" name="Image 2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9465" y="1553112"/>
            <a:ext cx="2412000" cy="2065414"/>
          </a:xfrm>
          <a:prstGeom prst="rect">
            <a:avLst/>
          </a:prstGeom>
        </p:spPr>
      </p:pic>
      <p:pic>
        <p:nvPicPr>
          <p:cNvPr id="24" name="Image 2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67944" y="3812156"/>
            <a:ext cx="2412000" cy="2051702"/>
          </a:xfrm>
          <a:prstGeom prst="rect">
            <a:avLst/>
          </a:prstGeom>
        </p:spPr>
      </p:pic>
      <p:pic>
        <p:nvPicPr>
          <p:cNvPr id="25" name="Image 24"/>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29717" y="1605962"/>
            <a:ext cx="2412000" cy="2093395"/>
          </a:xfrm>
          <a:prstGeom prst="rect">
            <a:avLst/>
          </a:prstGeom>
        </p:spPr>
      </p:pic>
      <p:pic>
        <p:nvPicPr>
          <p:cNvPr id="26" name="Image 25"/>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58023" y="3829895"/>
            <a:ext cx="2412000" cy="2076840"/>
          </a:xfrm>
          <a:prstGeom prst="rect">
            <a:avLst/>
          </a:prstGeom>
        </p:spPr>
      </p:pic>
    </p:spTree>
    <p:extLst>
      <p:ext uri="{BB962C8B-B14F-4D97-AF65-F5344CB8AC3E}">
        <p14:creationId xmlns:p14="http://schemas.microsoft.com/office/powerpoint/2010/main" val="1102283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heel(1)">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2000"/>
                                        <p:tgtEl>
                                          <p:spTgt spid="24"/>
                                        </p:tgtEl>
                                      </p:cBhvr>
                                    </p:animEffect>
                                    <p:anim calcmode="lin" valueType="num">
                                      <p:cBhvr>
                                        <p:cTn id="20" dur="2000" fill="hold"/>
                                        <p:tgtEl>
                                          <p:spTgt spid="24"/>
                                        </p:tgtEl>
                                        <p:attrNameLst>
                                          <p:attrName>ppt_w</p:attrName>
                                        </p:attrNameLst>
                                      </p:cBhvr>
                                      <p:tavLst>
                                        <p:tav tm="0" fmla="#ppt_w*sin(2.5*pi*$)">
                                          <p:val>
                                            <p:fltVal val="0"/>
                                          </p:val>
                                        </p:tav>
                                        <p:tav tm="100000">
                                          <p:val>
                                            <p:fltVal val="1"/>
                                          </p:val>
                                        </p:tav>
                                      </p:tavLst>
                                    </p:anim>
                                    <p:anim calcmode="lin" valueType="num">
                                      <p:cBhvr>
                                        <p:cTn id="21" dur="2000" fill="hold"/>
                                        <p:tgtEl>
                                          <p:spTgt spid="24"/>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1000"/>
                                        <p:tgtEl>
                                          <p:spTgt spid="26"/>
                                        </p:tgtEl>
                                      </p:cBhvr>
                                    </p:animEffect>
                                    <p:anim calcmode="lin" valueType="num">
                                      <p:cBhvr>
                                        <p:cTn id="27" dur="1000" fill="hold"/>
                                        <p:tgtEl>
                                          <p:spTgt spid="26"/>
                                        </p:tgtEl>
                                        <p:attrNameLst>
                                          <p:attrName>ppt_x</p:attrName>
                                        </p:attrNameLst>
                                      </p:cBhvr>
                                      <p:tavLst>
                                        <p:tav tm="0">
                                          <p:val>
                                            <p:strVal val="#ppt_x"/>
                                          </p:val>
                                        </p:tav>
                                        <p:tav tm="100000">
                                          <p:val>
                                            <p:strVal val="#ppt_x"/>
                                          </p:val>
                                        </p:tav>
                                      </p:tavLst>
                                    </p:anim>
                                    <p:anim calcmode="lin" valueType="num">
                                      <p:cBhvr>
                                        <p:cTn id="2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Avec le feu</a:t>
            </a:r>
            <a:endParaRPr lang="fr-FR" dirty="0"/>
          </a:p>
        </p:txBody>
      </p:sp>
      <p:pic>
        <p:nvPicPr>
          <p:cNvPr id="6" name="Image 5"/>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268760"/>
            <a:ext cx="2412485" cy="2014169"/>
          </a:xfrm>
          <a:prstGeom prst="rect">
            <a:avLst/>
          </a:prstGeom>
        </p:spPr>
      </p:pic>
      <p:pic>
        <p:nvPicPr>
          <p:cNvPr id="7" name="Imag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89379" y="3688554"/>
            <a:ext cx="2412000" cy="2132703"/>
          </a:xfrm>
          <a:prstGeom prst="rect">
            <a:avLst/>
          </a:prstGeom>
        </p:spPr>
      </p:pic>
      <p:pic>
        <p:nvPicPr>
          <p:cNvPr id="8" name="Image 7"/>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88490" y="3746906"/>
            <a:ext cx="2245275" cy="2016000"/>
          </a:xfrm>
          <a:prstGeom prst="rect">
            <a:avLst/>
          </a:prstGeom>
        </p:spPr>
      </p:pic>
      <p:pic>
        <p:nvPicPr>
          <p:cNvPr id="9" name="Image 8"/>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55776" y="1336080"/>
            <a:ext cx="2404533" cy="2016000"/>
          </a:xfrm>
          <a:prstGeom prst="rect">
            <a:avLst/>
          </a:prstGeom>
        </p:spPr>
      </p:pic>
      <p:pic>
        <p:nvPicPr>
          <p:cNvPr id="11" name="Image 10"/>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95379" y="3795340"/>
            <a:ext cx="2412000" cy="2048081"/>
          </a:xfrm>
          <a:prstGeom prst="rect">
            <a:avLst/>
          </a:prstGeom>
        </p:spPr>
      </p:pic>
      <p:pic>
        <p:nvPicPr>
          <p:cNvPr id="12" name="Image 11"/>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66478" y="1320039"/>
            <a:ext cx="2412000" cy="2048081"/>
          </a:xfrm>
          <a:prstGeom prst="rect">
            <a:avLst/>
          </a:prstGeom>
        </p:spPr>
      </p:pic>
    </p:spTree>
    <p:extLst>
      <p:ext uri="{BB962C8B-B14F-4D97-AF65-F5344CB8AC3E}">
        <p14:creationId xmlns:p14="http://schemas.microsoft.com/office/powerpoint/2010/main" val="60936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heel(1)">
                                      <p:cBhvr>
                                        <p:cTn id="2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Avec l’eau</a:t>
            </a:r>
            <a:endParaRPr lang="fr-FR" dirty="0"/>
          </a:p>
        </p:txBody>
      </p:sp>
      <p:sp>
        <p:nvSpPr>
          <p:cNvPr id="5" name="Triangle isocèle 4"/>
          <p:cNvSpPr/>
          <p:nvPr/>
        </p:nvSpPr>
        <p:spPr>
          <a:xfrm>
            <a:off x="5292080" y="4354511"/>
            <a:ext cx="2412000" cy="2016000"/>
          </a:xfrm>
          <a:prstGeom prst="triangle">
            <a:avLst/>
          </a:prstGeom>
          <a:blipFill dpi="0" rotWithShape="1">
            <a:blip r:embed="rId2"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riangle isocèle 5"/>
          <p:cNvSpPr/>
          <p:nvPr/>
        </p:nvSpPr>
        <p:spPr>
          <a:xfrm>
            <a:off x="1403648" y="1556792"/>
            <a:ext cx="2412000" cy="2016000"/>
          </a:xfrm>
          <a:prstGeom prst="triangle">
            <a:avLst/>
          </a:prstGeom>
          <a:blipFill dpi="0" rotWithShape="1">
            <a:blip r:embed="rId2"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95936" y="4299576"/>
            <a:ext cx="2412000" cy="2081528"/>
          </a:xfrm>
          <a:prstGeom prst="rect">
            <a:avLst/>
          </a:prstGeom>
        </p:spPr>
      </p:pic>
      <p:pic>
        <p:nvPicPr>
          <p:cNvPr id="11" name="Image 1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88224" y="4299576"/>
            <a:ext cx="2412000" cy="2088514"/>
          </a:xfrm>
          <a:prstGeom prst="rect">
            <a:avLst/>
          </a:prstGeom>
        </p:spPr>
      </p:pic>
      <p:pic>
        <p:nvPicPr>
          <p:cNvPr id="12" name="Image 11"/>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69103" y="1556792"/>
            <a:ext cx="2412000" cy="2058531"/>
          </a:xfrm>
          <a:prstGeom prst="rect">
            <a:avLst/>
          </a:prstGeom>
        </p:spPr>
      </p:pic>
      <p:pic>
        <p:nvPicPr>
          <p:cNvPr id="13" name="Image 12"/>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2120" y="1459021"/>
            <a:ext cx="2412000" cy="2113771"/>
          </a:xfrm>
          <a:prstGeom prst="rect">
            <a:avLst/>
          </a:prstGeom>
        </p:spPr>
      </p:pic>
    </p:spTree>
    <p:extLst>
      <p:ext uri="{BB962C8B-B14F-4D97-AF65-F5344CB8AC3E}">
        <p14:creationId xmlns:p14="http://schemas.microsoft.com/office/powerpoint/2010/main" val="1062557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Avec le vent</a:t>
            </a:r>
            <a:endParaRPr lang="fr-FR" dirty="0"/>
          </a:p>
        </p:txBody>
      </p:sp>
      <p:pic>
        <p:nvPicPr>
          <p:cNvPr id="6" name="Image 5"/>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820" y="1313834"/>
            <a:ext cx="2412000" cy="2057361"/>
          </a:xfrm>
          <a:prstGeom prst="rect">
            <a:avLst/>
          </a:prstGeom>
        </p:spPr>
      </p:pic>
      <p:pic>
        <p:nvPicPr>
          <p:cNvPr id="7" name="Imag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18488" y="3933056"/>
            <a:ext cx="2412000" cy="2086328"/>
          </a:xfrm>
          <a:prstGeom prst="rect">
            <a:avLst/>
          </a:prstGeom>
        </p:spPr>
      </p:pic>
      <p:pic>
        <p:nvPicPr>
          <p:cNvPr id="8" name="Image 7"/>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44208" y="3983437"/>
            <a:ext cx="2412000" cy="2036939"/>
          </a:xfrm>
          <a:prstGeom prst="rect">
            <a:avLst/>
          </a:prstGeom>
        </p:spPr>
      </p:pic>
      <p:pic>
        <p:nvPicPr>
          <p:cNvPr id="10" name="Image 9"/>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08237" y="3950533"/>
            <a:ext cx="2412000" cy="2068851"/>
          </a:xfrm>
          <a:prstGeom prst="rect">
            <a:avLst/>
          </a:prstGeom>
        </p:spPr>
      </p:pic>
      <p:pic>
        <p:nvPicPr>
          <p:cNvPr id="11" name="Image 10"/>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57049" y="1339857"/>
            <a:ext cx="2412000" cy="2068851"/>
          </a:xfrm>
          <a:prstGeom prst="rect">
            <a:avLst/>
          </a:prstGeom>
        </p:spPr>
      </p:pic>
      <p:pic>
        <p:nvPicPr>
          <p:cNvPr id="12" name="Image 11"/>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59638" y="1345627"/>
            <a:ext cx="2412000" cy="2063081"/>
          </a:xfrm>
          <a:prstGeom prst="rect">
            <a:avLst/>
          </a:prstGeom>
        </p:spPr>
      </p:pic>
    </p:spTree>
    <p:extLst>
      <p:ext uri="{BB962C8B-B14F-4D97-AF65-F5344CB8AC3E}">
        <p14:creationId xmlns:p14="http://schemas.microsoft.com/office/powerpoint/2010/main" val="3996325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80">
                                          <p:stCondLst>
                                            <p:cond delay="0"/>
                                          </p:stCondLst>
                                        </p:cTn>
                                        <p:tgtEl>
                                          <p:spTgt spid="7"/>
                                        </p:tgtEl>
                                      </p:cBhvr>
                                    </p:animEffect>
                                    <p:anim calcmode="lin" valueType="num">
                                      <p:cBhvr>
                                        <p:cTn id="2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5" dur="26">
                                          <p:stCondLst>
                                            <p:cond delay="650"/>
                                          </p:stCondLst>
                                        </p:cTn>
                                        <p:tgtEl>
                                          <p:spTgt spid="7"/>
                                        </p:tgtEl>
                                      </p:cBhvr>
                                      <p:to x="100000" y="60000"/>
                                    </p:animScale>
                                    <p:animScale>
                                      <p:cBhvr>
                                        <p:cTn id="26" dur="166" decel="50000">
                                          <p:stCondLst>
                                            <p:cond delay="676"/>
                                          </p:stCondLst>
                                        </p:cTn>
                                        <p:tgtEl>
                                          <p:spTgt spid="7"/>
                                        </p:tgtEl>
                                      </p:cBhvr>
                                      <p:to x="100000" y="100000"/>
                                    </p:animScale>
                                    <p:animScale>
                                      <p:cBhvr>
                                        <p:cTn id="27" dur="26">
                                          <p:stCondLst>
                                            <p:cond delay="1312"/>
                                          </p:stCondLst>
                                        </p:cTn>
                                        <p:tgtEl>
                                          <p:spTgt spid="7"/>
                                        </p:tgtEl>
                                      </p:cBhvr>
                                      <p:to x="100000" y="80000"/>
                                    </p:animScale>
                                    <p:animScale>
                                      <p:cBhvr>
                                        <p:cTn id="28" dur="166" decel="50000">
                                          <p:stCondLst>
                                            <p:cond delay="1338"/>
                                          </p:stCondLst>
                                        </p:cTn>
                                        <p:tgtEl>
                                          <p:spTgt spid="7"/>
                                        </p:tgtEl>
                                      </p:cBhvr>
                                      <p:to x="100000" y="100000"/>
                                    </p:animScale>
                                    <p:animScale>
                                      <p:cBhvr>
                                        <p:cTn id="29" dur="26">
                                          <p:stCondLst>
                                            <p:cond delay="1642"/>
                                          </p:stCondLst>
                                        </p:cTn>
                                        <p:tgtEl>
                                          <p:spTgt spid="7"/>
                                        </p:tgtEl>
                                      </p:cBhvr>
                                      <p:to x="100000" y="90000"/>
                                    </p:animScale>
                                    <p:animScale>
                                      <p:cBhvr>
                                        <p:cTn id="30" dur="166" decel="50000">
                                          <p:stCondLst>
                                            <p:cond delay="1668"/>
                                          </p:stCondLst>
                                        </p:cTn>
                                        <p:tgtEl>
                                          <p:spTgt spid="7"/>
                                        </p:tgtEl>
                                      </p:cBhvr>
                                      <p:to x="100000" y="100000"/>
                                    </p:animScale>
                                    <p:animScale>
                                      <p:cBhvr>
                                        <p:cTn id="31" dur="26">
                                          <p:stCondLst>
                                            <p:cond delay="1808"/>
                                          </p:stCondLst>
                                        </p:cTn>
                                        <p:tgtEl>
                                          <p:spTgt spid="7"/>
                                        </p:tgtEl>
                                      </p:cBhvr>
                                      <p:to x="100000" y="95000"/>
                                    </p:animScale>
                                    <p:animScale>
                                      <p:cBhvr>
                                        <p:cTn id="32" dur="166" decel="50000">
                                          <p:stCondLst>
                                            <p:cond delay="1834"/>
                                          </p:stCondLst>
                                        </p:cTn>
                                        <p:tgtEl>
                                          <p:spTgt spid="7"/>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Avec la nuée</a:t>
            </a:r>
            <a:endParaRPr lang="fr-FR" dirty="0"/>
          </a:p>
        </p:txBody>
      </p:sp>
      <p:pic>
        <p:nvPicPr>
          <p:cNvPr id="4" name="Imag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233147" y="1301552"/>
            <a:ext cx="2412000" cy="2046848"/>
          </a:xfrm>
          <a:prstGeom prst="rect">
            <a:avLst/>
          </a:prstGeom>
        </p:spPr>
      </p:pic>
      <p:pic>
        <p:nvPicPr>
          <p:cNvPr id="5" name="Image 4"/>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5148064" y="3539987"/>
            <a:ext cx="2412000" cy="2046848"/>
          </a:xfrm>
          <a:prstGeom prst="rect">
            <a:avLst/>
          </a:prstGeom>
        </p:spPr>
      </p:pic>
      <p:pic>
        <p:nvPicPr>
          <p:cNvPr id="6" name="Imag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275904"/>
            <a:ext cx="2417230" cy="2016000"/>
          </a:xfrm>
          <a:prstGeom prst="rect">
            <a:avLst/>
          </a:prstGeom>
        </p:spPr>
      </p:pic>
      <p:pic>
        <p:nvPicPr>
          <p:cNvPr id="7" name="Image 6"/>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60676" y="3429000"/>
            <a:ext cx="2412000" cy="2141490"/>
          </a:xfrm>
          <a:prstGeom prst="rect">
            <a:avLst/>
          </a:prstGeom>
        </p:spPr>
      </p:pic>
      <p:pic>
        <p:nvPicPr>
          <p:cNvPr id="8" name="Image 7"/>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16216" y="3539987"/>
            <a:ext cx="2412000" cy="2086329"/>
          </a:xfrm>
          <a:prstGeom prst="rect">
            <a:avLst/>
          </a:prstGeom>
        </p:spPr>
      </p:pic>
      <p:pic>
        <p:nvPicPr>
          <p:cNvPr id="9" name="Image 8"/>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55776" y="1275904"/>
            <a:ext cx="2412000" cy="2073475"/>
          </a:xfrm>
          <a:prstGeom prst="rect">
            <a:avLst/>
          </a:prstGeom>
        </p:spPr>
      </p:pic>
    </p:spTree>
    <p:extLst>
      <p:ext uri="{BB962C8B-B14F-4D97-AF65-F5344CB8AC3E}">
        <p14:creationId xmlns:p14="http://schemas.microsoft.com/office/powerpoint/2010/main" val="33633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1)">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Avec le souffle</a:t>
            </a:r>
            <a:endParaRPr lang="fr-FR" dirty="0"/>
          </a:p>
        </p:txBody>
      </p:sp>
      <p:pic>
        <p:nvPicPr>
          <p:cNvPr id="6" name="Image 5"/>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48890" y="3514610"/>
            <a:ext cx="2412000" cy="2064258"/>
          </a:xfrm>
          <a:prstGeom prst="rect">
            <a:avLst/>
          </a:prstGeom>
        </p:spPr>
      </p:pic>
      <p:pic>
        <p:nvPicPr>
          <p:cNvPr id="7" name="Imag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13" y="1361301"/>
            <a:ext cx="2412000" cy="2067699"/>
          </a:xfrm>
          <a:prstGeom prst="rect">
            <a:avLst/>
          </a:prstGeom>
        </p:spPr>
      </p:pic>
      <p:pic>
        <p:nvPicPr>
          <p:cNvPr id="8" name="Image 7"/>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32771" y="1372756"/>
            <a:ext cx="2412000" cy="2064259"/>
          </a:xfrm>
          <a:prstGeom prst="rect">
            <a:avLst/>
          </a:prstGeom>
        </p:spPr>
      </p:pic>
      <p:pic>
        <p:nvPicPr>
          <p:cNvPr id="10" name="Image 9"/>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32000" y="3550755"/>
            <a:ext cx="2412000" cy="2063080"/>
          </a:xfrm>
          <a:prstGeom prst="rect">
            <a:avLst/>
          </a:prstGeom>
        </p:spPr>
      </p:pic>
      <p:pic>
        <p:nvPicPr>
          <p:cNvPr id="11" name="Image 10"/>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0800000">
            <a:off x="5364088" y="3550755"/>
            <a:ext cx="2412000" cy="2074406"/>
          </a:xfrm>
          <a:prstGeom prst="rect">
            <a:avLst/>
          </a:prstGeom>
        </p:spPr>
      </p:pic>
      <p:pic>
        <p:nvPicPr>
          <p:cNvPr id="12" name="Image 11"/>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0800000">
            <a:off x="1331639" y="1367682"/>
            <a:ext cx="2412000" cy="2074406"/>
          </a:xfrm>
          <a:prstGeom prst="rect">
            <a:avLst/>
          </a:prstGeom>
        </p:spPr>
      </p:pic>
    </p:spTree>
    <p:extLst>
      <p:ext uri="{BB962C8B-B14F-4D97-AF65-F5344CB8AC3E}">
        <p14:creationId xmlns:p14="http://schemas.microsoft.com/office/powerpoint/2010/main" val="2044014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28638" y="332656"/>
            <a:ext cx="8229600" cy="6192688"/>
          </a:xfrm>
        </p:spPr>
        <p:txBody>
          <a:bodyPr>
            <a:normAutofit lnSpcReduction="10000"/>
          </a:bodyPr>
          <a:lstStyle/>
          <a:p>
            <a:pPr marL="0" indent="0" algn="ctr">
              <a:buNone/>
            </a:pPr>
            <a:r>
              <a:rPr lang="fr-FR" i="1" dirty="0" smtClean="0"/>
              <a:t>Nous </a:t>
            </a:r>
            <a:r>
              <a:rPr lang="fr-FR" i="1" dirty="0"/>
              <a:t>sommes chrétiens, </a:t>
            </a:r>
            <a:endParaRPr lang="fr-FR" i="1" dirty="0" smtClean="0"/>
          </a:p>
          <a:p>
            <a:pPr marL="0" indent="0" algn="ctr">
              <a:buNone/>
            </a:pPr>
            <a:r>
              <a:rPr lang="fr-FR" i="1" dirty="0" smtClean="0"/>
              <a:t>et </a:t>
            </a:r>
            <a:r>
              <a:rPr lang="fr-FR" i="1" dirty="0"/>
              <a:t>nous parlons souvent de l’Esprit </a:t>
            </a:r>
            <a:r>
              <a:rPr lang="fr-FR" i="1" dirty="0" smtClean="0"/>
              <a:t>Saint.</a:t>
            </a:r>
          </a:p>
          <a:p>
            <a:pPr marL="0" indent="0">
              <a:buNone/>
            </a:pPr>
            <a:endParaRPr lang="fr-FR" i="1" dirty="0"/>
          </a:p>
          <a:p>
            <a:pPr marL="0" indent="0">
              <a:buNone/>
            </a:pPr>
            <a:endParaRPr lang="fr-FR" i="1" dirty="0" smtClean="0"/>
          </a:p>
          <a:p>
            <a:pPr marL="0" indent="0">
              <a:buNone/>
            </a:pPr>
            <a:endParaRPr lang="fr-FR" i="1" dirty="0" smtClean="0"/>
          </a:p>
          <a:p>
            <a:pPr marL="0" indent="0">
              <a:buNone/>
            </a:pPr>
            <a:endParaRPr lang="fr-FR" i="1" dirty="0" smtClean="0"/>
          </a:p>
          <a:p>
            <a:pPr marL="0" indent="0">
              <a:buNone/>
            </a:pPr>
            <a:endParaRPr lang="fr-FR" i="1" dirty="0" smtClean="0"/>
          </a:p>
          <a:p>
            <a:pPr marL="0" indent="0">
              <a:buNone/>
            </a:pPr>
            <a:r>
              <a:rPr lang="fr-FR" i="1" dirty="0" smtClean="0"/>
              <a:t> </a:t>
            </a:r>
          </a:p>
          <a:p>
            <a:pPr marL="0" indent="0" algn="ctr">
              <a:buNone/>
            </a:pPr>
            <a:endParaRPr lang="fr-FR" b="1" i="1" dirty="0" smtClean="0"/>
          </a:p>
          <a:p>
            <a:pPr marL="0" indent="0" algn="ctr">
              <a:buNone/>
            </a:pPr>
            <a:endParaRPr lang="fr-FR" b="1" i="1" dirty="0" smtClean="0"/>
          </a:p>
          <a:p>
            <a:pPr marL="0" indent="0" algn="ctr">
              <a:buNone/>
            </a:pPr>
            <a:endParaRPr lang="fr-FR" b="1" i="1" dirty="0" smtClean="0"/>
          </a:p>
          <a:p>
            <a:pPr marL="0" indent="0" algn="ctr">
              <a:buNone/>
            </a:pPr>
            <a:r>
              <a:rPr lang="fr-FR" sz="3200" b="1" i="1" dirty="0" smtClean="0"/>
              <a:t>A </a:t>
            </a:r>
            <a:r>
              <a:rPr lang="fr-FR" sz="3200" b="1" i="1" dirty="0"/>
              <a:t>quels moments l’entendons-nous ?</a:t>
            </a:r>
            <a:r>
              <a:rPr lang="fr-FR" sz="3200" dirty="0"/>
              <a:t>   </a:t>
            </a:r>
          </a:p>
          <a:p>
            <a:endParaRPr lang="fr-FR" dirty="0"/>
          </a:p>
        </p:txBody>
      </p:sp>
      <p:pic>
        <p:nvPicPr>
          <p:cNvPr id="4" name="Image 3" descr="Pentecote Taizé Frere Eric.png"/>
          <p:cNvPicPr>
            <a:picLocks noChangeAspect="1"/>
          </p:cNvPicPr>
          <p:nvPr/>
        </p:nvPicPr>
        <p:blipFill>
          <a:blip r:embed="rId2" cstate="print"/>
          <a:stretch>
            <a:fillRect/>
          </a:stretch>
        </p:blipFill>
        <p:spPr>
          <a:xfrm>
            <a:off x="2770945" y="1564792"/>
            <a:ext cx="3744986" cy="372841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8709909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23528" y="404664"/>
            <a:ext cx="8229600" cy="6048672"/>
          </a:xfrm>
        </p:spPr>
        <p:txBody>
          <a:bodyPr>
            <a:normAutofit/>
          </a:bodyPr>
          <a:lstStyle/>
          <a:p>
            <a:pPr marL="137160" lvl="0" indent="0" algn="ctr">
              <a:buNone/>
            </a:pPr>
            <a:r>
              <a:rPr lang="fr-FR" sz="7200" dirty="0" smtClean="0"/>
              <a:t>Bravo !</a:t>
            </a:r>
          </a:p>
          <a:p>
            <a:pPr marL="137160" lvl="0" indent="0">
              <a:buNone/>
            </a:pPr>
            <a:r>
              <a:rPr lang="fr-FR" dirty="0" smtClean="0"/>
              <a:t>tu </a:t>
            </a:r>
            <a:r>
              <a:rPr lang="fr-FR" dirty="0"/>
              <a:t>as reconstitué 12 </a:t>
            </a:r>
            <a:r>
              <a:rPr lang="fr-FR" dirty="0" err="1"/>
              <a:t>triominos</a:t>
            </a:r>
            <a:r>
              <a:rPr lang="fr-FR" dirty="0"/>
              <a:t> (ensemble de 3 cartes : une carte symbole, une définition, une citation).</a:t>
            </a:r>
          </a:p>
          <a:p>
            <a:endParaRPr lang="fr-FR" dirty="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1250" y="2852936"/>
            <a:ext cx="3384376" cy="3384376"/>
          </a:xfrm>
          <a:prstGeom prst="rect">
            <a:avLst/>
          </a:prstGeom>
        </p:spPr>
      </p:pic>
    </p:spTree>
    <p:extLst>
      <p:ext uri="{BB962C8B-B14F-4D97-AF65-F5344CB8AC3E}">
        <p14:creationId xmlns:p14="http://schemas.microsoft.com/office/powerpoint/2010/main" val="21943009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55576" y="404664"/>
            <a:ext cx="8229600" cy="1080120"/>
          </a:xfrm>
        </p:spPr>
        <p:txBody>
          <a:bodyPr>
            <a:normAutofit/>
          </a:bodyPr>
          <a:lstStyle/>
          <a:p>
            <a:pPr marL="137160" lvl="0" indent="0">
              <a:buNone/>
            </a:pPr>
            <a:r>
              <a:rPr lang="fr-FR" dirty="0"/>
              <a:t>Les citations t’</a:t>
            </a:r>
            <a:r>
              <a:rPr lang="fr-FR" dirty="0" err="1"/>
              <a:t>ont-elles</a:t>
            </a:r>
            <a:r>
              <a:rPr lang="fr-FR" dirty="0"/>
              <a:t> permis de découvrir ou de mieux connaître l’Esprit Saint ? </a:t>
            </a:r>
          </a:p>
          <a:p>
            <a:pPr marL="137160" lvl="0" indent="0">
              <a:buNone/>
            </a:pPr>
            <a:endParaRPr lang="fr-FR" dirty="0"/>
          </a:p>
          <a:p>
            <a:pPr lvl="0"/>
            <a:endParaRPr lang="fr-FR" dirty="0"/>
          </a:p>
          <a:p>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600" y="1628800"/>
            <a:ext cx="3354469" cy="2232248"/>
          </a:xfrm>
          <a:prstGeom prst="rect">
            <a:avLst/>
          </a:prstGeom>
        </p:spPr>
      </p:pic>
      <p:sp>
        <p:nvSpPr>
          <p:cNvPr id="5" name="ZoneTexte 4"/>
          <p:cNvSpPr txBox="1"/>
          <p:nvPr/>
        </p:nvSpPr>
        <p:spPr>
          <a:xfrm>
            <a:off x="971600" y="4005064"/>
            <a:ext cx="7808110" cy="2246769"/>
          </a:xfrm>
          <a:prstGeom prst="rect">
            <a:avLst/>
          </a:prstGeom>
          <a:noFill/>
        </p:spPr>
        <p:txBody>
          <a:bodyPr wrap="square" rtlCol="0">
            <a:spAutoFit/>
          </a:bodyPr>
          <a:lstStyle/>
          <a:p>
            <a:pPr lvl="0"/>
            <a:r>
              <a:rPr lang="fr-FR" sz="2800" dirty="0"/>
              <a:t>Tu verras alors que l’Esprit est nommé dès le début ( </a:t>
            </a:r>
            <a:r>
              <a:rPr lang="fr-FR" sz="2800" dirty="0" err="1"/>
              <a:t>Gn</a:t>
            </a:r>
            <a:r>
              <a:rPr lang="fr-FR" sz="2800" dirty="0"/>
              <a:t> 1,1-2 : «  Au commencement, le souffle de Dieu planait au-dessus des eaux ») et traverse toute la Bible Ancien et Nouveau Testament. </a:t>
            </a:r>
            <a:endParaRPr lang="fr-FR" sz="2800" dirty="0"/>
          </a:p>
        </p:txBody>
      </p:sp>
      <p:sp>
        <p:nvSpPr>
          <p:cNvPr id="6" name="ZoneTexte 5"/>
          <p:cNvSpPr txBox="1"/>
          <p:nvPr/>
        </p:nvSpPr>
        <p:spPr>
          <a:xfrm>
            <a:off x="4746692" y="1859340"/>
            <a:ext cx="4033018" cy="1569660"/>
          </a:xfrm>
          <a:prstGeom prst="rect">
            <a:avLst/>
          </a:prstGeom>
          <a:noFill/>
        </p:spPr>
        <p:txBody>
          <a:bodyPr wrap="square" rtlCol="0">
            <a:spAutoFit/>
          </a:bodyPr>
          <a:lstStyle/>
          <a:p>
            <a:pPr lvl="0"/>
            <a:r>
              <a:rPr lang="fr-FR" sz="2400" dirty="0"/>
              <a:t>Si tu as une bible et que tu as appris à chercher dedans, tu pourras retrouver toutes ces citations dans ta bible.</a:t>
            </a:r>
            <a:endParaRPr lang="fr-FR" sz="2400" dirty="0"/>
          </a:p>
        </p:txBody>
      </p:sp>
    </p:spTree>
    <p:extLst>
      <p:ext uri="{BB962C8B-B14F-4D97-AF65-F5344CB8AC3E}">
        <p14:creationId xmlns:p14="http://schemas.microsoft.com/office/powerpoint/2010/main" val="3316321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85192" y="764704"/>
            <a:ext cx="8229600" cy="2520279"/>
          </a:xfrm>
        </p:spPr>
        <p:txBody>
          <a:bodyPr>
            <a:normAutofit/>
          </a:bodyPr>
          <a:lstStyle/>
          <a:p>
            <a:pPr marL="137160" lvl="0" indent="0" algn="ctr">
              <a:buNone/>
            </a:pPr>
            <a:r>
              <a:rPr lang="fr-FR" sz="4000" b="1" dirty="0" smtClean="0"/>
              <a:t>Quelle </a:t>
            </a:r>
            <a:r>
              <a:rPr lang="fr-FR" sz="4000" b="1" dirty="0"/>
              <a:t>image est la plus parlante pour toi ? </a:t>
            </a: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736" y="4085467"/>
            <a:ext cx="1393038" cy="2030620"/>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9672" y="4085467"/>
            <a:ext cx="1384762" cy="2030620"/>
          </a:xfrm>
          <a:prstGeom prst="rect">
            <a:avLst/>
          </a:prstGeom>
        </p:spPr>
      </p:pic>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59832" y="4077072"/>
            <a:ext cx="1414316" cy="2034460"/>
          </a:xfrm>
          <a:prstGeom prst="rect">
            <a:avLst/>
          </a:prstGeom>
        </p:spPr>
      </p:pic>
      <p:pic>
        <p:nvPicPr>
          <p:cNvPr id="9" name="Imag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99992" y="4077072"/>
            <a:ext cx="1332796" cy="2045611"/>
          </a:xfrm>
          <a:prstGeom prst="rect">
            <a:avLst/>
          </a:prstGeom>
        </p:spPr>
      </p:pic>
      <p:pic>
        <p:nvPicPr>
          <p:cNvPr id="10" name="Imag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68144" y="4077072"/>
            <a:ext cx="1433433" cy="2050373"/>
          </a:xfrm>
          <a:prstGeom prst="rect">
            <a:avLst/>
          </a:prstGeom>
        </p:spPr>
      </p:pic>
      <p:pic>
        <p:nvPicPr>
          <p:cNvPr id="11" name="Imag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80312" y="4077072"/>
            <a:ext cx="1462724" cy="2050374"/>
          </a:xfrm>
          <a:prstGeom prst="rect">
            <a:avLst/>
          </a:prstGeom>
        </p:spPr>
      </p:pic>
    </p:spTree>
    <p:extLst>
      <p:ext uri="{BB962C8B-B14F-4D97-AF65-F5344CB8AC3E}">
        <p14:creationId xmlns:p14="http://schemas.microsoft.com/office/powerpoint/2010/main" val="60828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down)">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404664"/>
            <a:ext cx="8229600" cy="4525963"/>
          </a:xfrm>
        </p:spPr>
        <p:txBody>
          <a:bodyPr/>
          <a:lstStyle/>
          <a:p>
            <a:pPr marL="0" lvl="0" indent="0">
              <a:buNone/>
            </a:pPr>
            <a:r>
              <a:rPr lang="fr-FR" dirty="0"/>
              <a:t>Pourquoi </a:t>
            </a:r>
            <a:r>
              <a:rPr lang="fr-FR" dirty="0" smtClean="0"/>
              <a:t>?</a:t>
            </a:r>
          </a:p>
          <a:p>
            <a:pPr marL="0" lvl="0" indent="0">
              <a:buNone/>
            </a:pPr>
            <a:r>
              <a:rPr lang="fr-FR" dirty="0" smtClean="0"/>
              <a:t>Dessine </a:t>
            </a:r>
            <a:r>
              <a:rPr lang="fr-FR" dirty="0"/>
              <a:t>sur ton cahier l’image que tu préfères, ou entoure-la sur la feuille jointe si tu as imprimé la feuille.</a:t>
            </a:r>
          </a:p>
          <a:p>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600" y="3789040"/>
            <a:ext cx="7259433" cy="2236690"/>
          </a:xfrm>
          <a:prstGeom prst="rect">
            <a:avLst/>
          </a:prstGeom>
        </p:spPr>
      </p:pic>
    </p:spTree>
    <p:extLst>
      <p:ext uri="{BB962C8B-B14F-4D97-AF65-F5344CB8AC3E}">
        <p14:creationId xmlns:p14="http://schemas.microsoft.com/office/powerpoint/2010/main" val="33900163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568" y="404664"/>
            <a:ext cx="4824536" cy="6048672"/>
          </a:xfrm>
        </p:spPr>
        <p:txBody>
          <a:bodyPr>
            <a:normAutofit/>
          </a:bodyPr>
          <a:lstStyle/>
          <a:p>
            <a:pPr lvl="0">
              <a:buNone/>
            </a:pPr>
            <a:r>
              <a:rPr lang="fr-FR" dirty="0" smtClean="0"/>
              <a:t>  </a:t>
            </a:r>
            <a:r>
              <a:rPr lang="fr-FR" dirty="0" smtClean="0"/>
              <a:t>   </a:t>
            </a:r>
            <a:r>
              <a:rPr lang="fr-FR" sz="2800" dirty="0" smtClean="0"/>
              <a:t>Nous </a:t>
            </a:r>
            <a:r>
              <a:rPr lang="fr-FR" sz="2800" dirty="0"/>
              <a:t>avons constaté qu’il était difficile de </a:t>
            </a:r>
            <a:r>
              <a:rPr lang="fr-FR" sz="2800" dirty="0" smtClean="0"/>
              <a:t>nous représenter </a:t>
            </a:r>
            <a:r>
              <a:rPr lang="fr-FR" sz="2800" dirty="0"/>
              <a:t>l’Esprit Saint ; </a:t>
            </a:r>
            <a:r>
              <a:rPr lang="fr-FR" sz="2800" dirty="0" smtClean="0"/>
              <a:t>et </a:t>
            </a:r>
            <a:r>
              <a:rPr lang="fr-FR" sz="2800" dirty="0"/>
              <a:t>pourtant, les croyants en parlent beaucoup dans la Bible et dans leurs prières</a:t>
            </a:r>
            <a:r>
              <a:rPr lang="fr-FR" sz="2800" dirty="0" smtClean="0"/>
              <a:t>. </a:t>
            </a:r>
            <a:endParaRPr lang="fr-FR" sz="2800" dirty="0" smtClean="0"/>
          </a:p>
          <a:p>
            <a:pPr lvl="0">
              <a:buNone/>
            </a:pPr>
            <a:r>
              <a:rPr lang="fr-FR" dirty="0" smtClean="0"/>
              <a:t>     I</a:t>
            </a:r>
            <a:r>
              <a:rPr lang="fr-FR" sz="2800" dirty="0" smtClean="0"/>
              <a:t>l </a:t>
            </a:r>
            <a:r>
              <a:rPr lang="fr-FR" sz="2800" dirty="0"/>
              <a:t>tient une place importante dans </a:t>
            </a:r>
            <a:r>
              <a:rPr lang="fr-FR" sz="2800" dirty="0" smtClean="0"/>
              <a:t>le cœur de tous ces croyants . </a:t>
            </a:r>
            <a:endParaRPr lang="fr-FR" sz="2800" dirty="0"/>
          </a:p>
          <a:p>
            <a:endParaRPr lang="fr-FR" dirty="0"/>
          </a:p>
        </p:txBody>
      </p:sp>
      <p:pic>
        <p:nvPicPr>
          <p:cNvPr id="4" name="Image 3" descr="Malel femme-et-esprit.jpg"/>
          <p:cNvPicPr>
            <a:picLocks noChangeAspect="1"/>
          </p:cNvPicPr>
          <p:nvPr/>
        </p:nvPicPr>
        <p:blipFill>
          <a:blip r:embed="rId2" cstate="print"/>
          <a:stretch>
            <a:fillRect/>
          </a:stretch>
        </p:blipFill>
        <p:spPr>
          <a:xfrm>
            <a:off x="5203653" y="476672"/>
            <a:ext cx="3456383" cy="4522714"/>
          </a:xfrm>
          <a:prstGeom prst="rect">
            <a:avLst/>
          </a:prstGeom>
        </p:spPr>
      </p:pic>
      <p:sp>
        <p:nvSpPr>
          <p:cNvPr id="7" name="ZoneTexte 6"/>
          <p:cNvSpPr txBox="1"/>
          <p:nvPr/>
        </p:nvSpPr>
        <p:spPr>
          <a:xfrm>
            <a:off x="143000" y="5406500"/>
            <a:ext cx="9001000" cy="892552"/>
          </a:xfrm>
          <a:prstGeom prst="rect">
            <a:avLst/>
          </a:prstGeom>
          <a:noFill/>
        </p:spPr>
        <p:txBody>
          <a:bodyPr wrap="square" rtlCol="0">
            <a:spAutoFit/>
          </a:bodyPr>
          <a:lstStyle/>
          <a:p>
            <a:pPr algn="ctr"/>
            <a:r>
              <a:rPr lang="fr-FR" sz="2600" b="1" dirty="0" smtClean="0"/>
              <a:t>En habitant nos cœurs, l’Esprit Saint nous donne </a:t>
            </a:r>
            <a:endParaRPr lang="fr-FR" sz="2600" b="1" dirty="0" smtClean="0"/>
          </a:p>
          <a:p>
            <a:pPr algn="ctr"/>
            <a:r>
              <a:rPr lang="fr-FR" sz="2600" b="1" dirty="0" smtClean="0"/>
              <a:t>la </a:t>
            </a:r>
            <a:r>
              <a:rPr lang="fr-FR" sz="2600" b="1" dirty="0" smtClean="0"/>
              <a:t>force d’avancer dans notre chemin avec le Seigneur.</a:t>
            </a:r>
            <a:endParaRPr lang="fr-FR" sz="2600" b="1" dirty="0"/>
          </a:p>
        </p:txBody>
      </p:sp>
      <p:sp>
        <p:nvSpPr>
          <p:cNvPr id="2" name="ZoneTexte 1"/>
          <p:cNvSpPr txBox="1"/>
          <p:nvPr/>
        </p:nvSpPr>
        <p:spPr>
          <a:xfrm>
            <a:off x="6759576" y="5010528"/>
            <a:ext cx="1900460" cy="369332"/>
          </a:xfrm>
          <a:prstGeom prst="rect">
            <a:avLst/>
          </a:prstGeom>
          <a:noFill/>
        </p:spPr>
        <p:txBody>
          <a:bodyPr wrap="square" rtlCol="0">
            <a:spAutoFit/>
          </a:bodyPr>
          <a:lstStyle/>
          <a:p>
            <a:r>
              <a:rPr lang="fr-FR" i="1" dirty="0" smtClean="0"/>
              <a:t>Image de MALEL</a:t>
            </a:r>
            <a:endParaRPr lang="fr-FR" i="1" dirty="0"/>
          </a:p>
        </p:txBody>
      </p:sp>
    </p:spTree>
    <p:extLst>
      <p:ext uri="{BB962C8B-B14F-4D97-AF65-F5344CB8AC3E}">
        <p14:creationId xmlns:p14="http://schemas.microsoft.com/office/powerpoint/2010/main" val="1519030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1000"/>
                                        <p:tgtEl>
                                          <p:spTgt spid="3">
                                            <p:txEl>
                                              <p:pRg st="0" end="0"/>
                                            </p:txEl>
                                          </p:spTgt>
                                        </p:tgtEl>
                                      </p:cBhvr>
                                    </p:animEffect>
                                    <p:anim calcmode="lin" valueType="num">
                                      <p:cBhvr>
                                        <p:cTn id="1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1000"/>
                                        <p:tgtEl>
                                          <p:spTgt spid="3">
                                            <p:txEl>
                                              <p:pRg st="1" end="1"/>
                                            </p:txEl>
                                          </p:spTgt>
                                        </p:tgtEl>
                                      </p:cBhvr>
                                    </p:animEffect>
                                    <p:anim calcmode="lin" valueType="num">
                                      <p:cBhvr>
                                        <p:cTn id="2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l"/>
            <a:r>
              <a:rPr lang="fr-FR" dirty="0" smtClean="0"/>
              <a:t>Les fruits de l’Esprit</a:t>
            </a:r>
            <a:endParaRPr lang="fr-FR" dirty="0"/>
          </a:p>
        </p:txBody>
      </p:sp>
      <p:sp>
        <p:nvSpPr>
          <p:cNvPr id="3" name="Espace réservé du contenu 2"/>
          <p:cNvSpPr>
            <a:spLocks noGrp="1"/>
          </p:cNvSpPr>
          <p:nvPr>
            <p:ph idx="1"/>
          </p:nvPr>
        </p:nvSpPr>
        <p:spPr>
          <a:xfrm>
            <a:off x="323528" y="1340768"/>
            <a:ext cx="5904656" cy="1828800"/>
          </a:xfrm>
        </p:spPr>
        <p:txBody>
          <a:bodyPr>
            <a:normAutofit/>
          </a:bodyPr>
          <a:lstStyle/>
          <a:p>
            <a:pPr marL="0" lvl="0" indent="0">
              <a:buNone/>
            </a:pPr>
            <a:r>
              <a:rPr lang="fr-FR" dirty="0"/>
              <a:t>On ne se rend compte du passage de l’Esprit qu’après coup, en voyant les fruits qu’il a produits…</a:t>
            </a:r>
          </a:p>
          <a:p>
            <a:endParaRPr lang="fr-FR" dirty="0"/>
          </a:p>
        </p:txBody>
      </p:sp>
      <p:sp>
        <p:nvSpPr>
          <p:cNvPr id="5" name="ZoneTexte 4"/>
          <p:cNvSpPr txBox="1"/>
          <p:nvPr/>
        </p:nvSpPr>
        <p:spPr>
          <a:xfrm>
            <a:off x="263476" y="3539192"/>
            <a:ext cx="8532440" cy="584775"/>
          </a:xfrm>
          <a:prstGeom prst="rect">
            <a:avLst/>
          </a:prstGeom>
          <a:noFill/>
        </p:spPr>
        <p:txBody>
          <a:bodyPr wrap="square" rtlCol="0">
            <a:spAutoFit/>
          </a:bodyPr>
          <a:lstStyle/>
          <a:p>
            <a:pPr lvl="0"/>
            <a:r>
              <a:rPr lang="fr-FR" sz="3200" i="1" dirty="0"/>
              <a:t>Ecoutons ce qu’en dit </a:t>
            </a:r>
            <a:r>
              <a:rPr lang="fr-FR" sz="3200" b="1" i="1" dirty="0"/>
              <a:t>Paul aux Galates</a:t>
            </a:r>
            <a:r>
              <a:rPr lang="fr-FR" sz="3200" dirty="0"/>
              <a:t> </a:t>
            </a:r>
            <a:r>
              <a:rPr lang="fr-FR" sz="2400" dirty="0" smtClean="0"/>
              <a:t>(5,22-23a). </a:t>
            </a:r>
            <a:endParaRPr lang="fr-FR" sz="2400" dirty="0"/>
          </a:p>
        </p:txBody>
      </p:sp>
      <p:sp>
        <p:nvSpPr>
          <p:cNvPr id="6" name="ZoneTexte 5"/>
          <p:cNvSpPr txBox="1"/>
          <p:nvPr/>
        </p:nvSpPr>
        <p:spPr>
          <a:xfrm>
            <a:off x="467544" y="4365104"/>
            <a:ext cx="7848872" cy="1569660"/>
          </a:xfrm>
          <a:prstGeom prst="rect">
            <a:avLst/>
          </a:prstGeom>
          <a:noFill/>
        </p:spPr>
        <p:txBody>
          <a:bodyPr wrap="square" rtlCol="0">
            <a:spAutoFit/>
          </a:bodyPr>
          <a:lstStyle/>
          <a:p>
            <a:r>
              <a:rPr lang="fr-FR" sz="3200" b="1" dirty="0" smtClean="0">
                <a:solidFill>
                  <a:schemeClr val="tx2"/>
                </a:solidFill>
              </a:rPr>
              <a:t>Mais </a:t>
            </a:r>
            <a:r>
              <a:rPr lang="fr-FR" sz="3200" b="1" dirty="0">
                <a:solidFill>
                  <a:schemeClr val="tx2"/>
                </a:solidFill>
              </a:rPr>
              <a:t>voici le fruit de l’Esprit : amour, joie, paix, patience, bonté, bienveillance, fidélité,</a:t>
            </a:r>
          </a:p>
          <a:p>
            <a:r>
              <a:rPr lang="fr-FR" sz="3200" b="1" dirty="0" smtClean="0">
                <a:solidFill>
                  <a:schemeClr val="tx2"/>
                </a:solidFill>
              </a:rPr>
              <a:t>douceur </a:t>
            </a:r>
            <a:r>
              <a:rPr lang="fr-FR" sz="3200" b="1" dirty="0">
                <a:solidFill>
                  <a:schemeClr val="tx2"/>
                </a:solidFill>
              </a:rPr>
              <a:t>et maîtrise de soi.</a:t>
            </a:r>
          </a:p>
        </p:txBody>
      </p:sp>
      <p:pic>
        <p:nvPicPr>
          <p:cNvPr id="7" name="Image 6" descr="a92eec150640635b9b67ec701e0944af--saint-esprit-fontainebleau.jpg"/>
          <p:cNvPicPr>
            <a:picLocks noChangeAspect="1"/>
          </p:cNvPicPr>
          <p:nvPr/>
        </p:nvPicPr>
        <p:blipFill>
          <a:blip r:embed="rId3" cstate="print"/>
          <a:stretch>
            <a:fillRect/>
          </a:stretch>
        </p:blipFill>
        <p:spPr>
          <a:xfrm>
            <a:off x="6469921" y="188640"/>
            <a:ext cx="2314039" cy="3127875"/>
          </a:xfrm>
          <a:prstGeom prst="rect">
            <a:avLst/>
          </a:prstGeom>
        </p:spPr>
      </p:pic>
    </p:spTree>
    <p:extLst>
      <p:ext uri="{BB962C8B-B14F-4D97-AF65-F5344CB8AC3E}">
        <p14:creationId xmlns:p14="http://schemas.microsoft.com/office/powerpoint/2010/main" val="3430407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p:cNvSpPr txBox="1">
            <a:spLocks noGrp="1"/>
          </p:cNvSpPr>
          <p:nvPr>
            <p:ph idx="1"/>
          </p:nvPr>
        </p:nvSpPr>
        <p:spPr>
          <a:xfrm>
            <a:off x="179512" y="323534"/>
            <a:ext cx="8640960" cy="6210931"/>
          </a:xfrm>
          <a:prstGeom prst="rect">
            <a:avLst/>
          </a:prstGeom>
          <a:noFill/>
        </p:spPr>
        <p:txBody>
          <a:bodyPr wrap="square" rtlCol="0">
            <a:spAutoFit/>
          </a:bodyPr>
          <a:lstStyle/>
          <a:p>
            <a:pPr marL="0" lvl="0" indent="0">
              <a:buNone/>
            </a:pPr>
            <a:endParaRPr lang="fr-FR" sz="2800" b="1" dirty="0" smtClean="0"/>
          </a:p>
          <a:p>
            <a:pPr marL="0" lvl="0" indent="0">
              <a:buNone/>
            </a:pPr>
            <a:endParaRPr lang="fr-FR" sz="2800" dirty="0" smtClean="0"/>
          </a:p>
          <a:p>
            <a:pPr marL="0" lvl="0" indent="0">
              <a:buNone/>
            </a:pPr>
            <a:endParaRPr lang="fr-FR" sz="2800" dirty="0" smtClean="0"/>
          </a:p>
          <a:p>
            <a:pPr marL="0" lvl="0" indent="0">
              <a:buNone/>
            </a:pPr>
            <a:endParaRPr lang="fr-FR" sz="2800" dirty="0" smtClean="0"/>
          </a:p>
          <a:p>
            <a:pPr marL="0" lvl="0" indent="0">
              <a:buNone/>
            </a:pPr>
            <a:endParaRPr lang="fr-FR" sz="2800" dirty="0" smtClean="0"/>
          </a:p>
          <a:p>
            <a:pPr marL="0" lvl="0" indent="0" algn="just">
              <a:buNone/>
            </a:pPr>
            <a:r>
              <a:rPr lang="fr-FR" sz="2800" dirty="0" smtClean="0"/>
              <a:t>Les </a:t>
            </a:r>
            <a:r>
              <a:rPr lang="fr-FR" sz="2800" dirty="0"/>
              <a:t>fruits de l’Esprit c’est ce qu’il produit en nous</a:t>
            </a:r>
            <a:r>
              <a:rPr lang="fr-FR" sz="2800" dirty="0" smtClean="0"/>
              <a:t>.</a:t>
            </a:r>
          </a:p>
          <a:p>
            <a:pPr marL="0" lvl="0" indent="0" algn="just">
              <a:buNone/>
            </a:pPr>
            <a:r>
              <a:rPr lang="fr-FR" sz="2800" dirty="0" smtClean="0"/>
              <a:t>Par </a:t>
            </a:r>
            <a:r>
              <a:rPr lang="fr-FR" sz="2800" dirty="0"/>
              <a:t>exemple : une grande joie alors qu’on était triste, la force dans une épreuve, la paix dans un moment de tourment, l’envie de faire connaître Jésus. On peut aussi rencontrer des personnes, animées par l’Esprit, ce grand mouvement d’amour qui nous pousse à aller vers l’autre. Ces personnes nous transmettent ces fruits qu’elles ont </a:t>
            </a:r>
            <a:r>
              <a:rPr lang="fr-FR" sz="2800" dirty="0" smtClean="0"/>
              <a:t>reçus. </a:t>
            </a:r>
            <a:endParaRPr lang="fr-FR" sz="2800" dirty="0"/>
          </a:p>
        </p:txBody>
      </p:sp>
      <p:pic>
        <p:nvPicPr>
          <p:cNvPr id="6" name="Image 5" descr="Image1.jpg"/>
          <p:cNvPicPr>
            <a:picLocks noChangeAspect="1"/>
          </p:cNvPicPr>
          <p:nvPr/>
        </p:nvPicPr>
        <p:blipFill>
          <a:blip r:embed="rId2" cstate="print"/>
          <a:stretch>
            <a:fillRect/>
          </a:stretch>
        </p:blipFill>
        <p:spPr>
          <a:xfrm>
            <a:off x="6444208" y="260648"/>
            <a:ext cx="2112188" cy="2675439"/>
          </a:xfrm>
          <a:prstGeom prst="rect">
            <a:avLst/>
          </a:prstGeom>
        </p:spPr>
      </p:pic>
      <p:sp>
        <p:nvSpPr>
          <p:cNvPr id="2" name="ZoneTexte 1"/>
          <p:cNvSpPr txBox="1"/>
          <p:nvPr/>
        </p:nvSpPr>
        <p:spPr>
          <a:xfrm>
            <a:off x="467544" y="260648"/>
            <a:ext cx="5328592" cy="1200329"/>
          </a:xfrm>
          <a:prstGeom prst="rect">
            <a:avLst/>
          </a:prstGeom>
          <a:noFill/>
        </p:spPr>
        <p:txBody>
          <a:bodyPr wrap="square" rtlCol="0">
            <a:spAutoFit/>
          </a:bodyPr>
          <a:lstStyle/>
          <a:p>
            <a:r>
              <a:rPr lang="fr-FR" sz="3600" b="1" dirty="0"/>
              <a:t>Paul nous donne 9 fruits de </a:t>
            </a:r>
            <a:r>
              <a:rPr lang="fr-FR" sz="3600" b="1" dirty="0" smtClean="0"/>
              <a:t>l’Esprit.</a:t>
            </a:r>
            <a:endParaRPr lang="fr-FR" sz="3600" dirty="0"/>
          </a:p>
        </p:txBody>
      </p:sp>
    </p:spTree>
    <p:extLst>
      <p:ext uri="{BB962C8B-B14F-4D97-AF65-F5344CB8AC3E}">
        <p14:creationId xmlns:p14="http://schemas.microsoft.com/office/powerpoint/2010/main" val="1984417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Effect transition="in" filter="fade">
                                      <p:cBhvr>
                                        <p:cTn id="25" dur="1000"/>
                                        <p:tgtEl>
                                          <p:spTgt spid="4">
                                            <p:txEl>
                                              <p:pRg st="5" end="5"/>
                                            </p:txEl>
                                          </p:spTgt>
                                        </p:tgtEl>
                                      </p:cBhvr>
                                    </p:animEffect>
                                    <p:anim calcmode="lin" valueType="num">
                                      <p:cBhvr>
                                        <p:cTn id="26"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fade">
                                      <p:cBhvr>
                                        <p:cTn id="32" dur="1000"/>
                                        <p:tgtEl>
                                          <p:spTgt spid="4">
                                            <p:txEl>
                                              <p:pRg st="6" end="6"/>
                                            </p:txEl>
                                          </p:spTgt>
                                        </p:tgtEl>
                                      </p:cBhvr>
                                    </p:animEffect>
                                    <p:anim calcmode="lin" valueType="num">
                                      <p:cBhvr>
                                        <p:cTn id="33"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9512" y="476672"/>
            <a:ext cx="4247902" cy="5832648"/>
          </a:xfrm>
        </p:spPr>
        <p:txBody>
          <a:bodyPr>
            <a:normAutofit/>
          </a:bodyPr>
          <a:lstStyle/>
          <a:p>
            <a:pPr>
              <a:buNone/>
            </a:pPr>
            <a:r>
              <a:rPr lang="fr-FR" sz="2400" dirty="0" smtClean="0"/>
              <a:t>     Par exemple, </a:t>
            </a:r>
            <a:r>
              <a:rPr lang="fr-FR" sz="2400" dirty="0" smtClean="0"/>
              <a:t>ce peut être ta catéchiste. C’est grâce à l’Esprit qui l’habite qu’elle est heureuse de te transmettre son amour pour Jésus. Et en </a:t>
            </a:r>
            <a:r>
              <a:rPr lang="fr-FR" sz="2400" dirty="0" smtClean="0"/>
              <a:t>ce moment où tu ne peux pas aller au caté, tu peux penser </a:t>
            </a:r>
            <a:r>
              <a:rPr lang="fr-FR" sz="2400" dirty="0" smtClean="0"/>
              <a:t> à elle.</a:t>
            </a:r>
          </a:p>
          <a:p>
            <a:pPr algn="just">
              <a:buNone/>
            </a:pPr>
            <a:r>
              <a:rPr lang="fr-FR" sz="2400" dirty="0"/>
              <a:t> </a:t>
            </a:r>
            <a:r>
              <a:rPr lang="fr-FR" sz="2400" dirty="0" smtClean="0"/>
              <a:t>   </a:t>
            </a:r>
            <a:r>
              <a:rPr lang="fr-FR" sz="2400" dirty="0" smtClean="0"/>
              <a:t> Ce peut être aussi le prêtre </a:t>
            </a:r>
            <a:r>
              <a:rPr lang="fr-FR" sz="2400" dirty="0" smtClean="0"/>
              <a:t>de ta paroisse, </a:t>
            </a:r>
            <a:r>
              <a:rPr lang="fr-FR" sz="2400" dirty="0" smtClean="0"/>
              <a:t>des gens de ta famille, comme  </a:t>
            </a:r>
            <a:r>
              <a:rPr lang="fr-FR" sz="2400" dirty="0" smtClean="0"/>
              <a:t>tes grands-parents que tu n’as peut-être pas vus depuis </a:t>
            </a:r>
            <a:r>
              <a:rPr lang="fr-FR" sz="2400" dirty="0" smtClean="0"/>
              <a:t>longtemps. </a:t>
            </a:r>
            <a:endParaRPr lang="fr-FR" sz="2400" dirty="0"/>
          </a:p>
        </p:txBody>
      </p:sp>
      <p:pic>
        <p:nvPicPr>
          <p:cNvPr id="4" name="Image 3" descr="Malel st-sacrement-de-pellevoisin.jpg"/>
          <p:cNvPicPr>
            <a:picLocks noChangeAspect="1"/>
          </p:cNvPicPr>
          <p:nvPr/>
        </p:nvPicPr>
        <p:blipFill>
          <a:blip r:embed="rId2" cstate="print"/>
          <a:stretch>
            <a:fillRect/>
          </a:stretch>
        </p:blipFill>
        <p:spPr>
          <a:xfrm>
            <a:off x="4848415" y="1412776"/>
            <a:ext cx="3983260" cy="3960440"/>
          </a:xfrm>
          <a:prstGeom prst="rect">
            <a:avLst/>
          </a:prstGeom>
        </p:spPr>
      </p:pic>
      <p:sp>
        <p:nvSpPr>
          <p:cNvPr id="2" name="ZoneTexte 1"/>
          <p:cNvSpPr txBox="1"/>
          <p:nvPr/>
        </p:nvSpPr>
        <p:spPr>
          <a:xfrm>
            <a:off x="6813717" y="5404574"/>
            <a:ext cx="2088232" cy="369332"/>
          </a:xfrm>
          <a:prstGeom prst="rect">
            <a:avLst/>
          </a:prstGeom>
          <a:noFill/>
        </p:spPr>
        <p:txBody>
          <a:bodyPr wrap="square" rtlCol="0">
            <a:spAutoFit/>
          </a:bodyPr>
          <a:lstStyle/>
          <a:p>
            <a:r>
              <a:rPr lang="fr-FR" i="1" dirty="0" smtClean="0"/>
              <a:t>Image de MALEL</a:t>
            </a:r>
            <a:endParaRPr lang="fr-FR" i="1"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1520" y="548680"/>
            <a:ext cx="8496944" cy="4525963"/>
          </a:xfrm>
        </p:spPr>
        <p:txBody>
          <a:bodyPr>
            <a:normAutofit/>
          </a:bodyPr>
          <a:lstStyle/>
          <a:p>
            <a:pPr lvl="0">
              <a:buNone/>
            </a:pPr>
            <a:r>
              <a:rPr lang="fr-FR" dirty="0" smtClean="0"/>
              <a:t>    Tu </a:t>
            </a:r>
            <a:r>
              <a:rPr lang="fr-FR" dirty="0"/>
              <a:t>peux imprimer </a:t>
            </a:r>
            <a:r>
              <a:rPr lang="fr-FR" b="1" dirty="0"/>
              <a:t>l’arbre des fruits de l’Esprit et les fruits en </a:t>
            </a:r>
            <a:r>
              <a:rPr lang="fr-FR" b="1" dirty="0" smtClean="0"/>
              <a:t>papier grâce au document joint que tes parents ont reçu. </a:t>
            </a:r>
          </a:p>
          <a:p>
            <a:pPr lvl="0">
              <a:buNone/>
            </a:pPr>
            <a:r>
              <a:rPr lang="fr-FR" b="1" i="1" dirty="0"/>
              <a:t> </a:t>
            </a:r>
            <a:r>
              <a:rPr lang="fr-FR" b="1" i="1" dirty="0" smtClean="0"/>
              <a:t>   </a:t>
            </a:r>
            <a:r>
              <a:rPr lang="fr-FR" i="1" dirty="0" smtClean="0"/>
              <a:t>(</a:t>
            </a:r>
            <a:r>
              <a:rPr lang="fr-FR" i="1" dirty="0"/>
              <a:t>Tu peux aussi dessiner directement l’arbre dans ton cahier, </a:t>
            </a:r>
            <a:r>
              <a:rPr lang="fr-FR" i="1" dirty="0" smtClean="0"/>
              <a:t>et dessiner sur une feuille des </a:t>
            </a:r>
            <a:r>
              <a:rPr lang="fr-FR" i="1" dirty="0"/>
              <a:t>fruits que tu colleras ensuite dans l’arbre</a:t>
            </a:r>
            <a:r>
              <a:rPr lang="fr-FR" i="1" dirty="0" smtClean="0"/>
              <a:t>).</a:t>
            </a:r>
            <a:endParaRPr lang="fr-FR" i="1" dirty="0"/>
          </a:p>
        </p:txBody>
      </p:sp>
      <p:pic>
        <p:nvPicPr>
          <p:cNvPr id="4" name="Image 3"/>
          <p:cNvPicPr>
            <a:picLocks noChangeAspect="1"/>
          </p:cNvPicPr>
          <p:nvPr/>
        </p:nvPicPr>
        <p:blipFill rotWithShape="1">
          <a:blip r:embed="rId2" cstate="print">
            <a:extLst>
              <a:ext uri="{28A0092B-C50C-407E-A947-70E740481C1C}">
                <a14:useLocalDpi xmlns:a14="http://schemas.microsoft.com/office/drawing/2010/main" val="0"/>
              </a:ext>
            </a:extLst>
          </a:blip>
          <a:srcRect b="5419"/>
          <a:stretch/>
        </p:blipFill>
        <p:spPr>
          <a:xfrm>
            <a:off x="5580112" y="2996952"/>
            <a:ext cx="2345711" cy="3680832"/>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7664" y="3933056"/>
            <a:ext cx="1680910" cy="2356653"/>
          </a:xfrm>
          <a:prstGeom prst="rect">
            <a:avLst/>
          </a:prstGeom>
        </p:spPr>
      </p:pic>
    </p:spTree>
    <p:extLst>
      <p:ext uri="{BB962C8B-B14F-4D97-AF65-F5344CB8AC3E}">
        <p14:creationId xmlns:p14="http://schemas.microsoft.com/office/powerpoint/2010/main" val="27182621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9864" y="404664"/>
            <a:ext cx="8229600" cy="4525963"/>
          </a:xfrm>
        </p:spPr>
        <p:txBody>
          <a:bodyPr/>
          <a:lstStyle/>
          <a:p>
            <a:r>
              <a:rPr lang="fr-FR" b="1" dirty="0"/>
              <a:t>Sur ces fruits, tu peux </a:t>
            </a:r>
            <a:r>
              <a:rPr lang="fr-FR" dirty="0"/>
              <a:t>écrire ou dessiner les fruits que l’Esprit a peut-être déjà produits dans ta vie (par exemple : « j’ai ressenti de la joie », « je me suis senti apaisé », « j’ai eu envie de parler de Jésus </a:t>
            </a:r>
            <a:r>
              <a:rPr lang="fr-FR" dirty="0" smtClean="0"/>
              <a:t>»….).</a:t>
            </a:r>
          </a:p>
          <a:p>
            <a:endParaRPr lang="fr-FR" dirty="0"/>
          </a:p>
        </p:txBody>
      </p:sp>
      <p:pic>
        <p:nvPicPr>
          <p:cNvPr id="4" name="Image 3"/>
          <p:cNvPicPr>
            <a:picLocks noChangeAspect="1"/>
          </p:cNvPicPr>
          <p:nvPr/>
        </p:nvPicPr>
        <p:blipFill rotWithShape="1">
          <a:blip r:embed="rId2" cstate="print">
            <a:extLst>
              <a:ext uri="{28A0092B-C50C-407E-A947-70E740481C1C}">
                <a14:useLocalDpi xmlns:a14="http://schemas.microsoft.com/office/drawing/2010/main" val="0"/>
              </a:ext>
            </a:extLst>
          </a:blip>
          <a:srcRect t="8327"/>
          <a:stretch/>
        </p:blipFill>
        <p:spPr>
          <a:xfrm>
            <a:off x="395536" y="3032760"/>
            <a:ext cx="2240657" cy="2772504"/>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8991" y="3284984"/>
            <a:ext cx="2211346" cy="3118832"/>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8183" y="2856843"/>
            <a:ext cx="2084955" cy="2948421"/>
          </a:xfrm>
          <a:prstGeom prst="rect">
            <a:avLst/>
          </a:prstGeom>
        </p:spPr>
      </p:pic>
      <p:sp>
        <p:nvSpPr>
          <p:cNvPr id="7" name="ZoneTexte 6"/>
          <p:cNvSpPr txBox="1"/>
          <p:nvPr/>
        </p:nvSpPr>
        <p:spPr>
          <a:xfrm>
            <a:off x="860768" y="3933985"/>
            <a:ext cx="1440160" cy="769441"/>
          </a:xfrm>
          <a:prstGeom prst="rect">
            <a:avLst/>
          </a:prstGeom>
          <a:noFill/>
        </p:spPr>
        <p:txBody>
          <a:bodyPr wrap="square" rtlCol="0">
            <a:spAutoFit/>
          </a:bodyPr>
          <a:lstStyle/>
          <a:p>
            <a:r>
              <a:rPr lang="fr-FR" sz="4400" dirty="0" smtClean="0">
                <a:solidFill>
                  <a:schemeClr val="bg1"/>
                </a:solidFill>
              </a:rPr>
              <a:t>Joie</a:t>
            </a:r>
            <a:endParaRPr lang="fr-FR" sz="4400" dirty="0">
              <a:solidFill>
                <a:schemeClr val="bg1"/>
              </a:solidFill>
            </a:endParaRPr>
          </a:p>
        </p:txBody>
      </p:sp>
      <p:sp>
        <p:nvSpPr>
          <p:cNvPr id="8" name="ZoneTexte 7"/>
          <p:cNvSpPr txBox="1"/>
          <p:nvPr/>
        </p:nvSpPr>
        <p:spPr>
          <a:xfrm>
            <a:off x="3779912" y="4847859"/>
            <a:ext cx="1296144" cy="769441"/>
          </a:xfrm>
          <a:prstGeom prst="rect">
            <a:avLst/>
          </a:prstGeom>
          <a:noFill/>
        </p:spPr>
        <p:txBody>
          <a:bodyPr wrap="square" rtlCol="0">
            <a:spAutoFit/>
          </a:bodyPr>
          <a:lstStyle/>
          <a:p>
            <a:r>
              <a:rPr lang="fr-FR" sz="4400" dirty="0" smtClean="0">
                <a:solidFill>
                  <a:schemeClr val="bg1"/>
                </a:solidFill>
              </a:rPr>
              <a:t>Paix</a:t>
            </a:r>
            <a:endParaRPr lang="fr-FR" sz="4400" dirty="0">
              <a:solidFill>
                <a:schemeClr val="bg1"/>
              </a:solidFill>
            </a:endParaRPr>
          </a:p>
        </p:txBody>
      </p:sp>
      <p:sp>
        <p:nvSpPr>
          <p:cNvPr id="9" name="ZoneTexte 8"/>
          <p:cNvSpPr txBox="1"/>
          <p:nvPr/>
        </p:nvSpPr>
        <p:spPr>
          <a:xfrm>
            <a:off x="6533858" y="3933984"/>
            <a:ext cx="1800200" cy="769441"/>
          </a:xfrm>
          <a:prstGeom prst="rect">
            <a:avLst/>
          </a:prstGeom>
          <a:noFill/>
        </p:spPr>
        <p:txBody>
          <a:bodyPr wrap="square" rtlCol="0">
            <a:spAutoFit/>
          </a:bodyPr>
          <a:lstStyle/>
          <a:p>
            <a:r>
              <a:rPr lang="fr-FR" sz="4400" dirty="0" smtClean="0">
                <a:solidFill>
                  <a:schemeClr val="bg1"/>
                </a:solidFill>
              </a:rPr>
              <a:t>Jésus</a:t>
            </a:r>
            <a:endParaRPr lang="fr-FR" sz="4400" dirty="0">
              <a:solidFill>
                <a:schemeClr val="bg1"/>
              </a:solidFill>
            </a:endParaRPr>
          </a:p>
        </p:txBody>
      </p:sp>
    </p:spTree>
    <p:extLst>
      <p:ext uri="{BB962C8B-B14F-4D97-AF65-F5344CB8AC3E}">
        <p14:creationId xmlns:p14="http://schemas.microsoft.com/office/powerpoint/2010/main" val="159908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heel(1)">
                                      <p:cBhvr>
                                        <p:cTn id="31" dur="20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28638" y="692696"/>
            <a:ext cx="8229600" cy="1008112"/>
          </a:xfrm>
        </p:spPr>
        <p:txBody>
          <a:bodyPr>
            <a:normAutofit/>
          </a:bodyPr>
          <a:lstStyle/>
          <a:p>
            <a:pPr marL="137160" indent="0">
              <a:buNone/>
            </a:pPr>
            <a:r>
              <a:rPr lang="fr-FR" sz="4000" dirty="0" smtClean="0"/>
              <a:t>Je réfléchis ……</a:t>
            </a:r>
            <a:endParaRPr lang="fr-FR" sz="4000" dirty="0"/>
          </a:p>
        </p:txBody>
      </p:sp>
      <p:sp>
        <p:nvSpPr>
          <p:cNvPr id="4" name="ZoneTexte 3"/>
          <p:cNvSpPr txBox="1"/>
          <p:nvPr/>
        </p:nvSpPr>
        <p:spPr>
          <a:xfrm>
            <a:off x="2123158" y="5748522"/>
            <a:ext cx="5040560" cy="707886"/>
          </a:xfrm>
          <a:prstGeom prst="rect">
            <a:avLst/>
          </a:prstGeom>
          <a:noFill/>
        </p:spPr>
        <p:txBody>
          <a:bodyPr wrap="square" rtlCol="0">
            <a:spAutoFit/>
          </a:bodyPr>
          <a:lstStyle/>
          <a:p>
            <a:r>
              <a:rPr lang="fr-FR" sz="4000" dirty="0" smtClean="0"/>
              <a:t>…et je me rappelle </a:t>
            </a:r>
            <a:endParaRPr lang="fr-FR" sz="4000" dirty="0"/>
          </a:p>
        </p:txBody>
      </p:sp>
      <p:sp>
        <p:nvSpPr>
          <p:cNvPr id="5" name="Flèche droite 4"/>
          <p:cNvSpPr/>
          <p:nvPr/>
        </p:nvSpPr>
        <p:spPr>
          <a:xfrm flipV="1">
            <a:off x="6804248" y="5969982"/>
            <a:ext cx="1728192" cy="3693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17782" t="3367" r="21235" b="8389"/>
          <a:stretch/>
        </p:blipFill>
        <p:spPr>
          <a:xfrm>
            <a:off x="3348038" y="1554480"/>
            <a:ext cx="2590800" cy="3749040"/>
          </a:xfrm>
          <a:prstGeom prst="rect">
            <a:avLst/>
          </a:prstGeom>
        </p:spPr>
      </p:pic>
    </p:spTree>
    <p:extLst>
      <p:ext uri="{BB962C8B-B14F-4D97-AF65-F5344CB8AC3E}">
        <p14:creationId xmlns:p14="http://schemas.microsoft.com/office/powerpoint/2010/main" val="2804436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p:cTn id="25"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7" dur="500"/>
                                        <p:tgtEl>
                                          <p:spTgt spid="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500" fill="hold"/>
                                        <p:tgtEl>
                                          <p:spTgt spid="4"/>
                                        </p:tgtEl>
                                        <p:attrNameLst>
                                          <p:attrName>ppt_w</p:attrName>
                                        </p:attrNameLst>
                                      </p:cBhvr>
                                      <p:tavLst>
                                        <p:tav tm="0">
                                          <p:val>
                                            <p:fltVal val="0"/>
                                          </p:val>
                                        </p:tav>
                                        <p:tav tm="100000">
                                          <p:val>
                                            <p:strVal val="#ppt_w"/>
                                          </p:val>
                                        </p:tav>
                                      </p:tavLst>
                                    </p:anim>
                                    <p:anim calcmode="lin" valueType="num">
                                      <p:cBhvr>
                                        <p:cTn id="33" dur="500" fill="hold"/>
                                        <p:tgtEl>
                                          <p:spTgt spid="4"/>
                                        </p:tgtEl>
                                        <p:attrNameLst>
                                          <p:attrName>ppt_h</p:attrName>
                                        </p:attrNameLst>
                                      </p:cBhvr>
                                      <p:tavLst>
                                        <p:tav tm="0">
                                          <p:val>
                                            <p:fltVal val="0"/>
                                          </p:val>
                                        </p:tav>
                                        <p:tav tm="100000">
                                          <p:val>
                                            <p:strVal val="#ppt_h"/>
                                          </p:val>
                                        </p:tav>
                                      </p:tavLst>
                                    </p:anim>
                                    <p:animEffect transition="in" filter="fade">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1000" fill="hold"/>
                                        <p:tgtEl>
                                          <p:spTgt spid="5"/>
                                        </p:tgtEl>
                                        <p:attrNameLst>
                                          <p:attrName>ppt_w</p:attrName>
                                        </p:attrNameLst>
                                      </p:cBhvr>
                                      <p:tavLst>
                                        <p:tav tm="0">
                                          <p:val>
                                            <p:fltVal val="0"/>
                                          </p:val>
                                        </p:tav>
                                        <p:tav tm="100000">
                                          <p:val>
                                            <p:strVal val="#ppt_w"/>
                                          </p:val>
                                        </p:tav>
                                      </p:tavLst>
                                    </p:anim>
                                    <p:anim calcmode="lin" valueType="num">
                                      <p:cBhvr>
                                        <p:cTn id="40" dur="1000" fill="hold"/>
                                        <p:tgtEl>
                                          <p:spTgt spid="5"/>
                                        </p:tgtEl>
                                        <p:attrNameLst>
                                          <p:attrName>ppt_h</p:attrName>
                                        </p:attrNameLst>
                                      </p:cBhvr>
                                      <p:tavLst>
                                        <p:tav tm="0">
                                          <p:val>
                                            <p:fltVal val="0"/>
                                          </p:val>
                                        </p:tav>
                                        <p:tav tm="100000">
                                          <p:val>
                                            <p:strVal val="#ppt_h"/>
                                          </p:val>
                                        </p:tav>
                                      </p:tavLst>
                                    </p:anim>
                                    <p:anim calcmode="lin" valueType="num">
                                      <p:cBhvr>
                                        <p:cTn id="41" dur="1000" fill="hold"/>
                                        <p:tgtEl>
                                          <p:spTgt spid="5"/>
                                        </p:tgtEl>
                                        <p:attrNameLst>
                                          <p:attrName>style.rotation</p:attrName>
                                        </p:attrNameLst>
                                      </p:cBhvr>
                                      <p:tavLst>
                                        <p:tav tm="0">
                                          <p:val>
                                            <p:fltVal val="90"/>
                                          </p:val>
                                        </p:tav>
                                        <p:tav tm="100000">
                                          <p:val>
                                            <p:fltVal val="0"/>
                                          </p:val>
                                        </p:tav>
                                      </p:tavLst>
                                    </p:anim>
                                    <p:animEffect transition="in" filter="fade">
                                      <p:cBhvr>
                                        <p:cTn id="4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60649"/>
            <a:ext cx="8229600" cy="1872208"/>
          </a:xfrm>
        </p:spPr>
        <p:txBody>
          <a:bodyPr/>
          <a:lstStyle/>
          <a:p>
            <a:pPr marL="0" lvl="0" indent="0">
              <a:buNone/>
            </a:pPr>
            <a:r>
              <a:rPr lang="fr-FR" dirty="0"/>
              <a:t>Colle les fruits sur ton arbre, et  place l’arbre (ou ton cahier) dans un coin de prière, avec les images de l’Esprit.</a:t>
            </a:r>
          </a:p>
          <a:p>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33342" y="1660064"/>
            <a:ext cx="3146674" cy="5220617"/>
          </a:xfrm>
          <a:prstGeom prst="rect">
            <a:avLst/>
          </a:prstGeom>
        </p:spPr>
      </p:pic>
      <p:pic>
        <p:nvPicPr>
          <p:cNvPr id="5" name="Imag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80946" y="2971767"/>
            <a:ext cx="677506" cy="914466"/>
          </a:xfrm>
          <a:prstGeom prst="rect">
            <a:avLst/>
          </a:prstGeom>
        </p:spPr>
      </p:pic>
      <p:pic>
        <p:nvPicPr>
          <p:cNvPr id="6" name="Imag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861173">
            <a:off x="4320846" y="2289712"/>
            <a:ext cx="576064" cy="812468"/>
          </a:xfrm>
          <a:prstGeom prst="rect">
            <a:avLst/>
          </a:prstGeom>
        </p:spPr>
      </p:pic>
      <p:pic>
        <p:nvPicPr>
          <p:cNvPr id="7" name="Image 6"/>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9671957">
            <a:off x="5526822" y="2647476"/>
            <a:ext cx="449231" cy="635276"/>
          </a:xfrm>
          <a:prstGeom prst="rect">
            <a:avLst/>
          </a:prstGeom>
        </p:spPr>
      </p:pic>
    </p:spTree>
    <p:extLst>
      <p:ext uri="{BB962C8B-B14F-4D97-AF65-F5344CB8AC3E}">
        <p14:creationId xmlns:p14="http://schemas.microsoft.com/office/powerpoint/2010/main" val="1215648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99110" y="2708920"/>
            <a:ext cx="5888655" cy="3312368"/>
          </a:xfrm>
        </p:spPr>
      </p:pic>
      <p:sp>
        <p:nvSpPr>
          <p:cNvPr id="5" name="ZoneTexte 4"/>
          <p:cNvSpPr txBox="1"/>
          <p:nvPr/>
        </p:nvSpPr>
        <p:spPr>
          <a:xfrm>
            <a:off x="1259632" y="476672"/>
            <a:ext cx="6984776" cy="1938992"/>
          </a:xfrm>
          <a:prstGeom prst="rect">
            <a:avLst/>
          </a:prstGeom>
          <a:noFill/>
        </p:spPr>
        <p:txBody>
          <a:bodyPr wrap="square" rtlCol="0">
            <a:spAutoFit/>
          </a:bodyPr>
          <a:lstStyle/>
          <a:p>
            <a:r>
              <a:rPr lang="fr-FR" sz="2400" dirty="0" smtClean="0"/>
              <a:t>En nous préparant à fêter la Pentecôte, nous avons découvert un peu plus l’Esprit Saint.</a:t>
            </a:r>
          </a:p>
          <a:p>
            <a:r>
              <a:rPr lang="fr-FR" sz="2400" dirty="0" smtClean="0"/>
              <a:t>Nous arrivons à la fin de notre temps ensemble, et nous te proposons de prier avec l’Esprit pour dire au Seigneur tout notre amour.</a:t>
            </a:r>
            <a:endParaRPr lang="fr-FR" sz="2400" dirty="0"/>
          </a:p>
        </p:txBody>
      </p:sp>
    </p:spTree>
    <p:extLst>
      <p:ext uri="{BB962C8B-B14F-4D97-AF65-F5344CB8AC3E}">
        <p14:creationId xmlns:p14="http://schemas.microsoft.com/office/powerpoint/2010/main" val="238456250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55976" y="1340768"/>
            <a:ext cx="3034680" cy="1143000"/>
          </a:xfrm>
        </p:spPr>
        <p:txBody>
          <a:bodyPr/>
          <a:lstStyle/>
          <a:p>
            <a:r>
              <a:rPr lang="fr-FR" dirty="0"/>
              <a:t>P</a:t>
            </a:r>
            <a:r>
              <a:rPr lang="fr-FR" dirty="0" smtClean="0"/>
              <a:t>rière</a:t>
            </a:r>
            <a:endParaRPr lang="fr-FR" dirty="0"/>
          </a:p>
        </p:txBody>
      </p:sp>
      <p:sp>
        <p:nvSpPr>
          <p:cNvPr id="3" name="Espace réservé du contenu 2"/>
          <p:cNvSpPr>
            <a:spLocks noGrp="1"/>
          </p:cNvSpPr>
          <p:nvPr>
            <p:ph idx="1"/>
          </p:nvPr>
        </p:nvSpPr>
        <p:spPr>
          <a:xfrm>
            <a:off x="1547664" y="3212976"/>
            <a:ext cx="7308304" cy="3384376"/>
          </a:xfrm>
        </p:spPr>
        <p:txBody>
          <a:bodyPr>
            <a:normAutofit/>
          </a:bodyPr>
          <a:lstStyle/>
          <a:p>
            <a:pPr marL="0" indent="0">
              <a:buNone/>
            </a:pPr>
            <a:r>
              <a:rPr lang="fr-FR" i="1" dirty="0"/>
              <a:t>« Je me tourne vers Toi, Seigneur</a:t>
            </a:r>
            <a:r>
              <a:rPr lang="fr-FR" i="1" dirty="0" smtClean="0"/>
              <a:t>,                                 </a:t>
            </a:r>
            <a:r>
              <a:rPr lang="fr-FR" i="1" dirty="0"/>
              <a:t>en commençant ma prière </a:t>
            </a:r>
            <a:r>
              <a:rPr lang="fr-FR" i="1" dirty="0" smtClean="0"/>
              <a:t>                                           par </a:t>
            </a:r>
            <a:r>
              <a:rPr lang="fr-FR" i="1" dirty="0"/>
              <a:t>le signe de la croix qui me rappelle </a:t>
            </a:r>
            <a:r>
              <a:rPr lang="fr-FR" i="1" dirty="0" smtClean="0"/>
              <a:t>                   que </a:t>
            </a:r>
            <a:r>
              <a:rPr lang="fr-FR" i="1" dirty="0"/>
              <a:t>Jésus Fils de Dieu est mort et </a:t>
            </a:r>
            <a:r>
              <a:rPr lang="fr-FR" i="1" dirty="0" smtClean="0"/>
              <a:t>ressuscité    </a:t>
            </a:r>
            <a:r>
              <a:rPr lang="fr-FR" i="1" dirty="0"/>
              <a:t>pour nous et qu’il nous envoie son Esprit </a:t>
            </a:r>
            <a:r>
              <a:rPr lang="fr-FR" i="1" dirty="0" smtClean="0"/>
              <a:t>          qui </a:t>
            </a:r>
            <a:r>
              <a:rPr lang="fr-FR" i="1" dirty="0"/>
              <a:t>nous relie à Dieu, </a:t>
            </a:r>
            <a:r>
              <a:rPr lang="fr-FR" i="1" dirty="0" smtClean="0"/>
              <a:t>                                                et </a:t>
            </a:r>
            <a:r>
              <a:rPr lang="fr-FR" i="1" dirty="0"/>
              <a:t>nous relie les uns aux autres</a:t>
            </a:r>
            <a:r>
              <a:rPr lang="fr-FR" dirty="0"/>
              <a:t> </a:t>
            </a:r>
            <a:r>
              <a:rPr lang="fr-FR" dirty="0" smtClean="0"/>
              <a:t>»</a:t>
            </a:r>
            <a:endParaRPr lang="fr-FR" dirty="0"/>
          </a:p>
        </p:txBody>
      </p:sp>
      <p:pic>
        <p:nvPicPr>
          <p:cNvPr id="5" name="Image 4" descr="452151_14.jpg"/>
          <p:cNvPicPr>
            <a:picLocks noChangeAspect="1"/>
          </p:cNvPicPr>
          <p:nvPr/>
        </p:nvPicPr>
        <p:blipFill>
          <a:blip r:embed="rId2" cstate="print"/>
          <a:stretch>
            <a:fillRect/>
          </a:stretch>
        </p:blipFill>
        <p:spPr>
          <a:xfrm>
            <a:off x="539552" y="260648"/>
            <a:ext cx="3312368" cy="2898322"/>
          </a:xfrm>
          <a:prstGeom prst="rect">
            <a:avLst/>
          </a:prstGeom>
        </p:spPr>
      </p:pic>
    </p:spTree>
    <p:extLst>
      <p:ext uri="{BB962C8B-B14F-4D97-AF65-F5344CB8AC3E}">
        <p14:creationId xmlns:p14="http://schemas.microsoft.com/office/powerpoint/2010/main" val="13351693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404665"/>
            <a:ext cx="8229600" cy="1800200"/>
          </a:xfrm>
        </p:spPr>
        <p:txBody>
          <a:bodyPr/>
          <a:lstStyle/>
          <a:p>
            <a:pPr marL="0" indent="0">
              <a:buNone/>
            </a:pPr>
            <a:r>
              <a:rPr lang="fr-FR" dirty="0"/>
              <a:t>Je dessine sur moi, lentement, le signe de croix : </a:t>
            </a:r>
          </a:p>
          <a:p>
            <a:pPr marL="0" indent="0" algn="ctr">
              <a:buNone/>
            </a:pPr>
            <a:r>
              <a:rPr lang="fr-FR" b="1" i="1" dirty="0" smtClean="0"/>
              <a:t>« Au </a:t>
            </a:r>
            <a:r>
              <a:rPr lang="fr-FR" b="1" i="1" dirty="0"/>
              <a:t>nom du Père, du Fils, et du Saint Esprit, </a:t>
            </a:r>
            <a:r>
              <a:rPr lang="fr-FR" b="1" i="1" dirty="0" smtClean="0"/>
              <a:t>Amen »</a:t>
            </a:r>
            <a:endParaRPr lang="fr-FR" b="1" i="1" dirty="0"/>
          </a:p>
          <a:p>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8648" y="2132856"/>
            <a:ext cx="5349580" cy="4191204"/>
          </a:xfrm>
          <a:prstGeom prst="rect">
            <a:avLst/>
          </a:prstGeom>
        </p:spPr>
      </p:pic>
    </p:spTree>
    <p:extLst>
      <p:ext uri="{BB962C8B-B14F-4D97-AF65-F5344CB8AC3E}">
        <p14:creationId xmlns:p14="http://schemas.microsoft.com/office/powerpoint/2010/main" val="25701219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179400" y="323888"/>
            <a:ext cx="3672408" cy="604663"/>
          </a:xfrm>
        </p:spPr>
        <p:txBody>
          <a:bodyPr>
            <a:noAutofit/>
          </a:bodyPr>
          <a:lstStyle/>
          <a:p>
            <a:pPr marL="0" indent="0">
              <a:buNone/>
            </a:pPr>
            <a:r>
              <a:rPr lang="fr-FR" dirty="0" smtClean="0">
                <a:hlinkClick r:id="rId2"/>
              </a:rPr>
              <a:t>Souffle imprévisible</a:t>
            </a:r>
            <a:r>
              <a:rPr lang="fr-FR" dirty="0" smtClean="0"/>
              <a:t>   </a:t>
            </a:r>
            <a:endParaRPr lang="fr-FR" dirty="0" smtClean="0"/>
          </a:p>
          <a:p>
            <a:endParaRPr lang="fr-FR" dirty="0"/>
          </a:p>
        </p:txBody>
      </p:sp>
      <p:sp>
        <p:nvSpPr>
          <p:cNvPr id="4" name="ZoneTexte 3"/>
          <p:cNvSpPr txBox="1"/>
          <p:nvPr/>
        </p:nvSpPr>
        <p:spPr>
          <a:xfrm>
            <a:off x="179512" y="922006"/>
            <a:ext cx="6984776" cy="5509200"/>
          </a:xfrm>
          <a:prstGeom prst="rect">
            <a:avLst/>
          </a:prstGeom>
          <a:noFill/>
        </p:spPr>
        <p:txBody>
          <a:bodyPr wrap="square" rtlCol="0">
            <a:spAutoFit/>
          </a:bodyPr>
          <a:lstStyle/>
          <a:p>
            <a:r>
              <a:rPr lang="fr-FR" sz="3200" dirty="0" smtClean="0"/>
              <a:t>Je dis cette prière </a:t>
            </a:r>
            <a:r>
              <a:rPr lang="fr-FR" sz="3200" dirty="0"/>
              <a:t>à l’Esprit Saint </a:t>
            </a:r>
            <a:r>
              <a:rPr lang="fr-FR" sz="3200" dirty="0" smtClean="0"/>
              <a:t>:</a:t>
            </a:r>
          </a:p>
          <a:p>
            <a:endParaRPr lang="fr-FR" sz="3200" dirty="0"/>
          </a:p>
          <a:p>
            <a:r>
              <a:rPr lang="fr-FR" sz="3200" b="1" i="1" dirty="0"/>
              <a:t>« Esprit de Dieu, viens en nous !</a:t>
            </a:r>
          </a:p>
          <a:p>
            <a:r>
              <a:rPr lang="fr-FR" sz="3200" b="1" i="1" dirty="0"/>
              <a:t>Assèche nos larmes</a:t>
            </a:r>
          </a:p>
          <a:p>
            <a:r>
              <a:rPr lang="fr-FR" sz="3200" b="1" i="1" dirty="0"/>
              <a:t>Quand nous sommes tristes</a:t>
            </a:r>
          </a:p>
          <a:p>
            <a:r>
              <a:rPr lang="fr-FR" sz="3200" b="1" i="1" dirty="0"/>
              <a:t>Réchauffe nos cœurs</a:t>
            </a:r>
          </a:p>
          <a:p>
            <a:r>
              <a:rPr lang="fr-FR" sz="3200" b="1" i="1" dirty="0"/>
              <a:t>quand ils sont glacés</a:t>
            </a:r>
          </a:p>
          <a:p>
            <a:r>
              <a:rPr lang="fr-FR" sz="3200" b="1" i="1" dirty="0"/>
              <a:t>Renverse nos habitudes</a:t>
            </a:r>
          </a:p>
          <a:p>
            <a:r>
              <a:rPr lang="fr-FR" sz="3200" b="1" i="1" dirty="0"/>
              <a:t>Quand elles nous ramollissent</a:t>
            </a:r>
          </a:p>
          <a:p>
            <a:r>
              <a:rPr lang="fr-FR" sz="3200" b="1" i="1" dirty="0"/>
              <a:t>Donne-nous l’énergie</a:t>
            </a:r>
          </a:p>
          <a:p>
            <a:r>
              <a:rPr lang="fr-FR" sz="3200" b="1" i="1" dirty="0"/>
              <a:t>Des créateurs de vie ! »</a:t>
            </a:r>
          </a:p>
        </p:txBody>
      </p:sp>
      <p:pic>
        <p:nvPicPr>
          <p:cNvPr id="7" name="Image 6" descr="c824aa43bc56859954fddc57d2a51b1a.jpg"/>
          <p:cNvPicPr>
            <a:picLocks noChangeAspect="1"/>
          </p:cNvPicPr>
          <p:nvPr/>
        </p:nvPicPr>
        <p:blipFill>
          <a:blip r:embed="rId3" cstate="print"/>
          <a:stretch>
            <a:fillRect/>
          </a:stretch>
        </p:blipFill>
        <p:spPr>
          <a:xfrm>
            <a:off x="6444208" y="1700808"/>
            <a:ext cx="2286000" cy="4572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ZoneTexte 1"/>
          <p:cNvSpPr txBox="1"/>
          <p:nvPr/>
        </p:nvSpPr>
        <p:spPr>
          <a:xfrm>
            <a:off x="163176" y="323888"/>
            <a:ext cx="2016224" cy="584775"/>
          </a:xfrm>
          <a:prstGeom prst="rect">
            <a:avLst/>
          </a:prstGeom>
          <a:noFill/>
        </p:spPr>
        <p:txBody>
          <a:bodyPr wrap="square" rtlCol="0">
            <a:spAutoFit/>
          </a:bodyPr>
          <a:lstStyle/>
          <a:p>
            <a:r>
              <a:rPr lang="fr-FR" sz="3200" dirty="0" smtClean="0"/>
              <a:t>Je</a:t>
            </a:r>
            <a:r>
              <a:rPr lang="fr-FR" dirty="0" smtClean="0"/>
              <a:t> </a:t>
            </a:r>
            <a:r>
              <a:rPr lang="fr-FR" sz="3200" dirty="0" smtClean="0"/>
              <a:t>chante</a:t>
            </a:r>
            <a:r>
              <a:rPr lang="fr-FR" dirty="0" smtClean="0"/>
              <a:t> :</a:t>
            </a:r>
            <a:endParaRPr lang="fr-FR" dirty="0"/>
          </a:p>
        </p:txBody>
      </p:sp>
    </p:spTree>
    <p:extLst>
      <p:ext uri="{BB962C8B-B14F-4D97-AF65-F5344CB8AC3E}">
        <p14:creationId xmlns:p14="http://schemas.microsoft.com/office/powerpoint/2010/main" val="116557071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l"/>
            <a:r>
              <a:rPr lang="fr-FR" b="1" dirty="0"/>
              <a:t>Notre Père</a:t>
            </a:r>
            <a:r>
              <a:rPr lang="fr-FR" dirty="0"/>
              <a:t/>
            </a:r>
            <a:br>
              <a:rPr lang="fr-FR" dirty="0"/>
            </a:br>
            <a:endParaRPr lang="fr-FR" dirty="0"/>
          </a:p>
        </p:txBody>
      </p:sp>
      <p:sp>
        <p:nvSpPr>
          <p:cNvPr id="3" name="Espace réservé du contenu 2"/>
          <p:cNvSpPr>
            <a:spLocks noGrp="1"/>
          </p:cNvSpPr>
          <p:nvPr>
            <p:ph idx="1"/>
          </p:nvPr>
        </p:nvSpPr>
        <p:spPr>
          <a:xfrm>
            <a:off x="251520" y="2332037"/>
            <a:ext cx="8229600" cy="4525963"/>
          </a:xfrm>
        </p:spPr>
        <p:txBody>
          <a:bodyPr>
            <a:normAutofit fontScale="92500" lnSpcReduction="20000"/>
          </a:bodyPr>
          <a:lstStyle/>
          <a:p>
            <a:pPr marL="0" indent="0">
              <a:buNone/>
            </a:pPr>
            <a:r>
              <a:rPr lang="fr-FR" dirty="0"/>
              <a:t>Notre Père</a:t>
            </a:r>
            <a:br>
              <a:rPr lang="fr-FR" dirty="0"/>
            </a:br>
            <a:r>
              <a:rPr lang="fr-FR" dirty="0"/>
              <a:t>qui es aux cieux,</a:t>
            </a:r>
            <a:br>
              <a:rPr lang="fr-FR" dirty="0"/>
            </a:br>
            <a:r>
              <a:rPr lang="fr-FR" dirty="0"/>
              <a:t>que ton nom soit sanctifié,</a:t>
            </a:r>
            <a:br>
              <a:rPr lang="fr-FR" dirty="0"/>
            </a:br>
            <a:r>
              <a:rPr lang="fr-FR" dirty="0"/>
              <a:t>que ton règne vienne,</a:t>
            </a:r>
            <a:br>
              <a:rPr lang="fr-FR" dirty="0"/>
            </a:br>
            <a:r>
              <a:rPr lang="fr-FR" dirty="0"/>
              <a:t>que ta volonté soit faite,</a:t>
            </a:r>
            <a:br>
              <a:rPr lang="fr-FR" dirty="0"/>
            </a:br>
            <a:r>
              <a:rPr lang="fr-FR" dirty="0"/>
              <a:t>sur la terre comme au ciel.</a:t>
            </a:r>
            <a:br>
              <a:rPr lang="fr-FR" dirty="0"/>
            </a:br>
            <a:r>
              <a:rPr lang="fr-FR" dirty="0"/>
              <a:t>Donne-nous aujourd’hui notre pain de ce jour,</a:t>
            </a:r>
            <a:br>
              <a:rPr lang="fr-FR" dirty="0"/>
            </a:br>
            <a:r>
              <a:rPr lang="fr-FR" dirty="0"/>
              <a:t>pardonne-nous nos offenses,</a:t>
            </a:r>
            <a:br>
              <a:rPr lang="fr-FR" dirty="0"/>
            </a:br>
            <a:r>
              <a:rPr lang="fr-FR" dirty="0"/>
              <a:t>comme nous pardonnons aussi</a:t>
            </a:r>
            <a:br>
              <a:rPr lang="fr-FR" dirty="0"/>
            </a:br>
            <a:r>
              <a:rPr lang="fr-FR" dirty="0"/>
              <a:t>à ceux qui nous ont offensés</a:t>
            </a:r>
            <a:br>
              <a:rPr lang="fr-FR" dirty="0"/>
            </a:br>
            <a:r>
              <a:rPr lang="fr-FR" dirty="0"/>
              <a:t>et ne nous laisse pas entrer en tentation,</a:t>
            </a:r>
            <a:br>
              <a:rPr lang="fr-FR" dirty="0"/>
            </a:br>
            <a:r>
              <a:rPr lang="fr-FR" dirty="0"/>
              <a:t>mais délivre-nous du mal.</a:t>
            </a:r>
            <a:br>
              <a:rPr lang="fr-FR" dirty="0"/>
            </a:br>
            <a:r>
              <a:rPr lang="fr-FR" dirty="0"/>
              <a:t>Amen.</a:t>
            </a:r>
          </a:p>
        </p:txBody>
      </p:sp>
      <p:pic>
        <p:nvPicPr>
          <p:cNvPr id="5" name="Image 4" descr="1815585051.jpg"/>
          <p:cNvPicPr>
            <a:picLocks noChangeAspect="1"/>
          </p:cNvPicPr>
          <p:nvPr/>
        </p:nvPicPr>
        <p:blipFill>
          <a:blip r:embed="rId2" cstate="print"/>
          <a:stretch>
            <a:fillRect/>
          </a:stretch>
        </p:blipFill>
        <p:spPr>
          <a:xfrm>
            <a:off x="4211960" y="260648"/>
            <a:ext cx="4536504" cy="2560929"/>
          </a:xfrm>
          <a:prstGeom prst="rect">
            <a:avLst/>
          </a:prstGeom>
        </p:spPr>
      </p:pic>
      <p:sp>
        <p:nvSpPr>
          <p:cNvPr id="4" name="Rectangle 3"/>
          <p:cNvSpPr/>
          <p:nvPr/>
        </p:nvSpPr>
        <p:spPr>
          <a:xfrm>
            <a:off x="2286000" y="3105835"/>
            <a:ext cx="4572000" cy="646331"/>
          </a:xfrm>
          <a:prstGeom prst="rect">
            <a:avLst/>
          </a:prstGeom>
        </p:spPr>
        <p:txBody>
          <a:bodyPr>
            <a:spAutoFit/>
          </a:bodyPr>
          <a:lstStyle/>
          <a:p>
            <a:pPr>
              <a:buNone/>
            </a:pPr>
            <a:r>
              <a:rPr lang="fr-FR" dirty="0"/>
              <a:t>A nouveau, je trace lentement sur moi le signe de croix : </a:t>
            </a:r>
          </a:p>
        </p:txBody>
      </p:sp>
    </p:spTree>
    <p:extLst>
      <p:ext uri="{BB962C8B-B14F-4D97-AF65-F5344CB8AC3E}">
        <p14:creationId xmlns:p14="http://schemas.microsoft.com/office/powerpoint/2010/main" val="29413686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28637" y="2060848"/>
            <a:ext cx="8229600" cy="4709160"/>
          </a:xfrm>
        </p:spPr>
        <p:txBody>
          <a:bodyPr>
            <a:normAutofit/>
          </a:bodyPr>
          <a:lstStyle/>
          <a:p>
            <a:pPr marL="137160" indent="0">
              <a:buNone/>
            </a:pPr>
            <a:r>
              <a:rPr lang="fr-FR" sz="4400" dirty="0" smtClean="0"/>
              <a:t>Je termine ma prière en traçant lentement </a:t>
            </a:r>
            <a:r>
              <a:rPr lang="fr-FR" sz="4400" dirty="0"/>
              <a:t>sur moi le signe de croix </a:t>
            </a:r>
            <a:r>
              <a:rPr lang="fr-FR" sz="4400" dirty="0" smtClean="0"/>
              <a:t>et en disant le texte de l’image suivante </a:t>
            </a:r>
            <a:endParaRPr lang="fr-FR" sz="4400" dirty="0"/>
          </a:p>
          <a:p>
            <a:endParaRPr lang="fr-FR" sz="4400" dirty="0"/>
          </a:p>
        </p:txBody>
      </p:sp>
      <p:sp>
        <p:nvSpPr>
          <p:cNvPr id="4" name="Flèche droite 3"/>
          <p:cNvSpPr/>
          <p:nvPr/>
        </p:nvSpPr>
        <p:spPr>
          <a:xfrm>
            <a:off x="5711632" y="5003576"/>
            <a:ext cx="2808312" cy="720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Espace réservé du contenu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7603" y="260648"/>
            <a:ext cx="2151669" cy="1210314"/>
          </a:xfrm>
          <a:prstGeom prst="rect">
            <a:avLst/>
          </a:prstGeom>
        </p:spPr>
      </p:pic>
    </p:spTree>
    <p:extLst>
      <p:ext uri="{BB962C8B-B14F-4D97-AF65-F5344CB8AC3E}">
        <p14:creationId xmlns:p14="http://schemas.microsoft.com/office/powerpoint/2010/main" val="300895465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323528" y="521544"/>
            <a:ext cx="6228184" cy="2862322"/>
          </a:xfrm>
          <a:prstGeom prst="rect">
            <a:avLst/>
          </a:prstGeom>
          <a:noFill/>
        </p:spPr>
        <p:txBody>
          <a:bodyPr wrap="square" rtlCol="0">
            <a:spAutoFit/>
          </a:bodyPr>
          <a:lstStyle/>
          <a:p>
            <a:r>
              <a:rPr lang="fr-FR" dirty="0" smtClean="0"/>
              <a:t>*Au nom du Père</a:t>
            </a:r>
            <a:br>
              <a:rPr lang="fr-FR" dirty="0" smtClean="0"/>
            </a:br>
            <a:r>
              <a:rPr lang="fr-FR" dirty="0" smtClean="0"/>
              <a:t>Main sur le front, je pense à Dieu, Le tout Amour.</a:t>
            </a:r>
            <a:br>
              <a:rPr lang="fr-FR" dirty="0" smtClean="0"/>
            </a:br>
            <a:r>
              <a:rPr lang="fr-FR" dirty="0" smtClean="0"/>
              <a:t>Comme un père plein de tendresse, il accompagne, il porte, il protège...</a:t>
            </a:r>
            <a:br>
              <a:rPr lang="fr-FR" dirty="0" smtClean="0"/>
            </a:br>
            <a:r>
              <a:rPr lang="fr-FR" dirty="0" smtClean="0"/>
              <a:t>Lorsque je tombe, il me relève et m'encourage.</a:t>
            </a:r>
            <a:br>
              <a:rPr lang="fr-FR" dirty="0" smtClean="0"/>
            </a:br>
            <a:r>
              <a:rPr lang="fr-FR" dirty="0" smtClean="0"/>
              <a:t>Lorsque je fuis sur un chemin où l'amour n'a pas sa place,</a:t>
            </a:r>
            <a:br>
              <a:rPr lang="fr-FR" dirty="0" smtClean="0"/>
            </a:br>
            <a:r>
              <a:rPr lang="fr-FR" dirty="0" smtClean="0"/>
              <a:t>Il m'attend patiemment.</a:t>
            </a:r>
            <a:br>
              <a:rPr lang="fr-FR" dirty="0" smtClean="0"/>
            </a:br>
            <a:r>
              <a:rPr lang="fr-FR" dirty="0" smtClean="0"/>
              <a:t/>
            </a:r>
            <a:br>
              <a:rPr lang="fr-FR" dirty="0" smtClean="0"/>
            </a:br>
            <a:r>
              <a:rPr lang="fr-FR" dirty="0" smtClean="0"/>
              <a:t/>
            </a:r>
            <a:br>
              <a:rPr lang="fr-FR" dirty="0" smtClean="0"/>
            </a:br>
            <a:endParaRPr lang="fr-FR" dirty="0"/>
          </a:p>
        </p:txBody>
      </p:sp>
      <p:pic>
        <p:nvPicPr>
          <p:cNvPr id="6" name="Image 5" descr="477256_17.jpg"/>
          <p:cNvPicPr>
            <a:picLocks noChangeAspect="1"/>
          </p:cNvPicPr>
          <p:nvPr/>
        </p:nvPicPr>
        <p:blipFill rotWithShape="1">
          <a:blip r:embed="rId2" cstate="print">
            <a:clrChange>
              <a:clrFrom>
                <a:srgbClr val="FFFEFF"/>
              </a:clrFrom>
              <a:clrTo>
                <a:srgbClr val="FFFEFF">
                  <a:alpha val="0"/>
                </a:srgbClr>
              </a:clrTo>
            </a:clrChange>
          </a:blip>
          <a:srcRect/>
          <a:stretch/>
        </p:blipFill>
        <p:spPr>
          <a:xfrm>
            <a:off x="6876258" y="521545"/>
            <a:ext cx="1116000" cy="1442103"/>
          </a:xfrm>
          <a:prstGeom prst="rect">
            <a:avLst/>
          </a:prstGeom>
        </p:spPr>
      </p:pic>
      <p:pic>
        <p:nvPicPr>
          <p:cNvPr id="7" name="Image 6" descr="477257_2.jpg"/>
          <p:cNvPicPr>
            <a:picLocks noChangeAspect="1"/>
          </p:cNvPicPr>
          <p:nvPr/>
        </p:nvPicPr>
        <p:blipFill>
          <a:blip r:embed="rId3" cstate="print"/>
          <a:stretch>
            <a:fillRect/>
          </a:stretch>
        </p:blipFill>
        <p:spPr>
          <a:xfrm>
            <a:off x="7725530" y="2663866"/>
            <a:ext cx="1130823" cy="1440000"/>
          </a:xfrm>
          <a:prstGeom prst="rect">
            <a:avLst/>
          </a:prstGeom>
        </p:spPr>
      </p:pic>
      <p:pic>
        <p:nvPicPr>
          <p:cNvPr id="8" name="Image 7" descr="477258_5.jpg"/>
          <p:cNvPicPr>
            <a:picLocks noChangeAspect="1"/>
          </p:cNvPicPr>
          <p:nvPr/>
        </p:nvPicPr>
        <p:blipFill>
          <a:blip r:embed="rId4" cstate="print"/>
          <a:stretch>
            <a:fillRect/>
          </a:stretch>
        </p:blipFill>
        <p:spPr>
          <a:xfrm>
            <a:off x="6319412" y="4593184"/>
            <a:ext cx="1119724" cy="1454188"/>
          </a:xfrm>
          <a:prstGeom prst="rect">
            <a:avLst/>
          </a:prstGeom>
        </p:spPr>
      </p:pic>
      <p:pic>
        <p:nvPicPr>
          <p:cNvPr id="9" name="Image 8" descr="477259_5.jpg"/>
          <p:cNvPicPr>
            <a:picLocks noChangeAspect="1"/>
          </p:cNvPicPr>
          <p:nvPr/>
        </p:nvPicPr>
        <p:blipFill>
          <a:blip r:embed="rId5" cstate="print"/>
          <a:stretch>
            <a:fillRect/>
          </a:stretch>
        </p:blipFill>
        <p:spPr>
          <a:xfrm>
            <a:off x="7740353" y="5173540"/>
            <a:ext cx="1116000" cy="1412657"/>
          </a:xfrm>
          <a:prstGeom prst="rect">
            <a:avLst/>
          </a:prstGeom>
        </p:spPr>
      </p:pic>
      <p:sp>
        <p:nvSpPr>
          <p:cNvPr id="4" name="ZoneTexte 3"/>
          <p:cNvSpPr txBox="1"/>
          <p:nvPr/>
        </p:nvSpPr>
        <p:spPr>
          <a:xfrm>
            <a:off x="2699792" y="2757785"/>
            <a:ext cx="4896544" cy="2031325"/>
          </a:xfrm>
          <a:prstGeom prst="rect">
            <a:avLst/>
          </a:prstGeom>
          <a:noFill/>
        </p:spPr>
        <p:txBody>
          <a:bodyPr wrap="square" rtlCol="0">
            <a:spAutoFit/>
          </a:bodyPr>
          <a:lstStyle/>
          <a:p>
            <a:r>
              <a:rPr lang="fr-FR" dirty="0"/>
              <a:t>*Au nom du Fils</a:t>
            </a:r>
            <a:br>
              <a:rPr lang="fr-FR" dirty="0"/>
            </a:br>
            <a:r>
              <a:rPr lang="fr-FR" dirty="0"/>
              <a:t>Main sur le cœur, je pense à toi, Jésus.</a:t>
            </a:r>
            <a:br>
              <a:rPr lang="fr-FR" dirty="0"/>
            </a:br>
            <a:r>
              <a:rPr lang="fr-FR" dirty="0"/>
              <a:t>Tu me montres le chemin de la vie:</a:t>
            </a:r>
            <a:br>
              <a:rPr lang="fr-FR" dirty="0"/>
            </a:br>
            <a:r>
              <a:rPr lang="fr-FR" dirty="0"/>
              <a:t>Main dans la main avec Le Père,</a:t>
            </a:r>
            <a:br>
              <a:rPr lang="fr-FR" dirty="0"/>
            </a:br>
            <a:r>
              <a:rPr lang="fr-FR" dirty="0"/>
              <a:t>Tu marches vers le prochain et tu me dis:</a:t>
            </a:r>
            <a:br>
              <a:rPr lang="fr-FR" dirty="0"/>
            </a:br>
            <a:r>
              <a:rPr lang="fr-FR" dirty="0"/>
              <a:t>"Va et fais de même!"</a:t>
            </a:r>
            <a:br>
              <a:rPr lang="fr-FR" dirty="0"/>
            </a:br>
            <a:endParaRPr lang="fr-FR" dirty="0"/>
          </a:p>
        </p:txBody>
      </p:sp>
      <p:sp>
        <p:nvSpPr>
          <p:cNvPr id="10" name="ZoneTexte 9"/>
          <p:cNvSpPr txBox="1"/>
          <p:nvPr/>
        </p:nvSpPr>
        <p:spPr>
          <a:xfrm>
            <a:off x="326546" y="4545123"/>
            <a:ext cx="6552728" cy="2031325"/>
          </a:xfrm>
          <a:prstGeom prst="rect">
            <a:avLst/>
          </a:prstGeom>
          <a:noFill/>
        </p:spPr>
        <p:txBody>
          <a:bodyPr wrap="square" rtlCol="0">
            <a:spAutoFit/>
          </a:bodyPr>
          <a:lstStyle/>
          <a:p>
            <a:r>
              <a:rPr lang="fr-FR" dirty="0"/>
              <a:t>*Au nom du Saint-Esprit</a:t>
            </a:r>
          </a:p>
          <a:p>
            <a:r>
              <a:rPr lang="fr-FR" dirty="0"/>
              <a:t>Qu’on appelle aussi Souffle, vent, feu, eau, nuée, colombe</a:t>
            </a:r>
            <a:br>
              <a:rPr lang="fr-FR" dirty="0"/>
            </a:br>
            <a:r>
              <a:rPr lang="fr-FR" dirty="0"/>
              <a:t>Main qui couvre mes épaules, </a:t>
            </a:r>
            <a:endParaRPr lang="fr-FR" dirty="0" smtClean="0"/>
          </a:p>
          <a:p>
            <a:r>
              <a:rPr lang="fr-FR" dirty="0" smtClean="0"/>
              <a:t>je </a:t>
            </a:r>
            <a:r>
              <a:rPr lang="fr-FR" dirty="0"/>
              <a:t>pense au </a:t>
            </a:r>
            <a:r>
              <a:rPr lang="fr-FR" dirty="0" smtClean="0"/>
              <a:t>Don </a:t>
            </a:r>
            <a:r>
              <a:rPr lang="fr-FR" dirty="0"/>
              <a:t>Infini de Dieu.</a:t>
            </a:r>
            <a:br>
              <a:rPr lang="fr-FR" dirty="0"/>
            </a:br>
            <a:r>
              <a:rPr lang="fr-FR" dirty="0"/>
              <a:t>Avec Lui, je peux marcher vers mes frères,</a:t>
            </a:r>
            <a:br>
              <a:rPr lang="fr-FR" dirty="0"/>
            </a:br>
            <a:r>
              <a:rPr lang="fr-FR" dirty="0"/>
              <a:t>Même dans les jours noirs et difficiles.</a:t>
            </a:r>
            <a:br>
              <a:rPr lang="fr-FR" dirty="0"/>
            </a:br>
            <a:r>
              <a:rPr lang="fr-FR" dirty="0"/>
              <a:t>Avec Lui, je peux aller plus loin, plus haut!</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0-#ppt_w/2"/>
                                          </p:val>
                                        </p:tav>
                                        <p:tav tm="100000">
                                          <p:val>
                                            <p:strVal val="#ppt_x"/>
                                          </p:val>
                                        </p:tav>
                                      </p:tavLst>
                                    </p:anim>
                                    <p:anim calcmode="lin" valueType="num">
                                      <p:cBhvr additive="base">
                                        <p:cTn id="3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1+#ppt_w/2"/>
                                          </p:val>
                                        </p:tav>
                                        <p:tav tm="100000">
                                          <p:val>
                                            <p:strVal val="#ppt_x"/>
                                          </p:val>
                                        </p:tav>
                                      </p:tavLst>
                                    </p:anim>
                                    <p:anim calcmode="lin" valueType="num">
                                      <p:cBhvr additive="base">
                                        <p:cTn id="4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be5295cf77ced0966fc3164c23588db2.jpg"/>
          <p:cNvPicPr>
            <a:picLocks noChangeAspect="1"/>
          </p:cNvPicPr>
          <p:nvPr/>
        </p:nvPicPr>
        <p:blipFill>
          <a:blip r:embed="rId2" cstate="print"/>
          <a:stretch>
            <a:fillRect/>
          </a:stretch>
        </p:blipFill>
        <p:spPr>
          <a:xfrm>
            <a:off x="2492124" y="265302"/>
            <a:ext cx="4302628" cy="6327395"/>
          </a:xfrm>
          <a:prstGeom prst="rect">
            <a:avLst/>
          </a:prstGeom>
        </p:spPr>
      </p:pic>
    </p:spTree>
    <p:extLst>
      <p:ext uri="{BB962C8B-B14F-4D97-AF65-F5344CB8AC3E}">
        <p14:creationId xmlns:p14="http://schemas.microsoft.com/office/powerpoint/2010/main" val="39169337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On parle de l’Esprit Saint</a:t>
            </a:r>
            <a:br>
              <a:rPr lang="fr-FR" dirty="0" smtClean="0"/>
            </a:br>
            <a:r>
              <a:rPr lang="fr-FR" dirty="0" smtClean="0"/>
              <a:t>dans </a:t>
            </a:r>
            <a:r>
              <a:rPr lang="fr-FR" dirty="0" smtClean="0"/>
              <a:t>le signe de croix…</a:t>
            </a:r>
            <a:endParaRPr lang="fr-FR" dirty="0"/>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8648" y="1772816"/>
            <a:ext cx="5349580" cy="4191204"/>
          </a:xfrm>
          <a:prstGeom prst="rect">
            <a:avLst/>
          </a:prstGeom>
        </p:spPr>
      </p:pic>
    </p:spTree>
    <p:extLst>
      <p:ext uri="{BB962C8B-B14F-4D97-AF65-F5344CB8AC3E}">
        <p14:creationId xmlns:p14="http://schemas.microsoft.com/office/powerpoint/2010/main" val="39258491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noAutofit/>
          </a:bodyPr>
          <a:lstStyle/>
          <a:p>
            <a:r>
              <a:rPr lang="fr-FR" sz="3600" dirty="0" smtClean="0"/>
              <a:t>On en parle aussi d</a:t>
            </a:r>
            <a:r>
              <a:rPr lang="fr-FR" sz="3600" dirty="0" smtClean="0"/>
              <a:t>e </a:t>
            </a:r>
            <a:r>
              <a:rPr lang="fr-FR" sz="3600" dirty="0" smtClean="0"/>
              <a:t>nombreuses fois pendant la messe…</a:t>
            </a:r>
            <a:endParaRPr lang="fr-FR" sz="3600" dirty="0"/>
          </a:p>
        </p:txBody>
      </p:sp>
      <p:sp>
        <p:nvSpPr>
          <p:cNvPr id="3" name="Espace réservé du contenu 2"/>
          <p:cNvSpPr>
            <a:spLocks noGrp="1"/>
          </p:cNvSpPr>
          <p:nvPr>
            <p:ph idx="1"/>
          </p:nvPr>
        </p:nvSpPr>
        <p:spPr>
          <a:xfrm>
            <a:off x="457200" y="1600200"/>
            <a:ext cx="4906888" cy="4525963"/>
          </a:xfrm>
        </p:spPr>
        <p:txBody>
          <a:bodyPr>
            <a:normAutofit lnSpcReduction="10000"/>
          </a:bodyPr>
          <a:lstStyle/>
          <a:p>
            <a:pPr>
              <a:buNone/>
            </a:pPr>
            <a:r>
              <a:rPr lang="fr-FR" dirty="0" smtClean="0"/>
              <a:t>Dès le début de la messe, rappelez-vous, nous entendons : </a:t>
            </a:r>
          </a:p>
          <a:p>
            <a:pPr>
              <a:buNone/>
            </a:pPr>
            <a:endParaRPr lang="fr-FR" dirty="0" smtClean="0"/>
          </a:p>
          <a:p>
            <a:pPr>
              <a:buNone/>
            </a:pPr>
            <a:r>
              <a:rPr lang="fr-FR" b="1" dirty="0" smtClean="0"/>
              <a:t>« La grâce de Jésus </a:t>
            </a:r>
            <a:r>
              <a:rPr lang="fr-FR" b="1" dirty="0" smtClean="0"/>
              <a:t>Christ</a:t>
            </a:r>
          </a:p>
          <a:p>
            <a:pPr>
              <a:buNone/>
            </a:pPr>
            <a:r>
              <a:rPr lang="fr-FR" b="1" dirty="0"/>
              <a:t> </a:t>
            </a:r>
            <a:r>
              <a:rPr lang="fr-FR" b="1" dirty="0" smtClean="0"/>
              <a:t>  </a:t>
            </a:r>
            <a:r>
              <a:rPr lang="fr-FR" b="1" dirty="0" smtClean="0"/>
              <a:t>notre </a:t>
            </a:r>
            <a:r>
              <a:rPr lang="fr-FR" b="1" dirty="0" smtClean="0"/>
              <a:t>Seigneur,</a:t>
            </a:r>
          </a:p>
          <a:p>
            <a:pPr algn="ctr">
              <a:buNone/>
            </a:pPr>
            <a:r>
              <a:rPr lang="fr-FR" b="1" dirty="0" smtClean="0"/>
              <a:t>L’Amour de Dieu le </a:t>
            </a:r>
            <a:r>
              <a:rPr lang="fr-FR" b="1" dirty="0" smtClean="0"/>
              <a:t>Père</a:t>
            </a:r>
          </a:p>
          <a:p>
            <a:pPr>
              <a:buNone/>
            </a:pPr>
            <a:r>
              <a:rPr lang="fr-FR" b="1" dirty="0" smtClean="0"/>
              <a:t>   Et </a:t>
            </a:r>
            <a:r>
              <a:rPr lang="fr-FR" b="1" dirty="0" smtClean="0"/>
              <a:t>la communion </a:t>
            </a:r>
            <a:r>
              <a:rPr lang="fr-FR" b="1" dirty="0" smtClean="0"/>
              <a:t>de l’Esprit </a:t>
            </a:r>
            <a:r>
              <a:rPr lang="fr-FR" b="1" dirty="0" smtClean="0"/>
              <a:t>Saint soient toujours avec vous ! »</a:t>
            </a:r>
          </a:p>
          <a:p>
            <a:endParaRPr lang="fr-FR" dirty="0"/>
          </a:p>
        </p:txBody>
      </p:sp>
      <p:pic>
        <p:nvPicPr>
          <p:cNvPr id="5" name="Image 4" descr="Eglise Alfera.jpg"/>
          <p:cNvPicPr>
            <a:picLocks noChangeAspect="1"/>
          </p:cNvPicPr>
          <p:nvPr/>
        </p:nvPicPr>
        <p:blipFill>
          <a:blip r:embed="rId2" cstate="print"/>
          <a:stretch>
            <a:fillRect/>
          </a:stretch>
        </p:blipFill>
        <p:spPr>
          <a:xfrm>
            <a:off x="5580112" y="1700808"/>
            <a:ext cx="3135086" cy="3842657"/>
          </a:xfrm>
          <a:prstGeom prst="rect">
            <a:avLst/>
          </a:prstGeom>
        </p:spPr>
      </p:pic>
      <p:sp>
        <p:nvSpPr>
          <p:cNvPr id="2" name="ZoneTexte 1"/>
          <p:cNvSpPr txBox="1"/>
          <p:nvPr/>
        </p:nvSpPr>
        <p:spPr>
          <a:xfrm>
            <a:off x="6228184" y="5544397"/>
            <a:ext cx="2592288" cy="369332"/>
          </a:xfrm>
          <a:prstGeom prst="rect">
            <a:avLst/>
          </a:prstGeom>
          <a:noFill/>
        </p:spPr>
        <p:txBody>
          <a:bodyPr wrap="square" rtlCol="0">
            <a:spAutoFit/>
          </a:bodyPr>
          <a:lstStyle/>
          <a:p>
            <a:r>
              <a:rPr lang="fr-FR" i="1" dirty="0" smtClean="0"/>
              <a:t>Image de Gilles ALFERA</a:t>
            </a:r>
            <a:endParaRPr lang="fr-FR" i="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Et aussi</a:t>
            </a:r>
            <a:r>
              <a:rPr lang="fr-FR" dirty="0" smtClean="0"/>
              <a:t> </a:t>
            </a:r>
            <a:r>
              <a:rPr lang="fr-FR" dirty="0" smtClean="0"/>
              <a:t>avant la communion, pendant la consécration</a:t>
            </a:r>
            <a:endParaRPr lang="fr-FR" dirty="0"/>
          </a:p>
        </p:txBody>
      </p:sp>
      <p:sp>
        <p:nvSpPr>
          <p:cNvPr id="3" name="Espace réservé du contenu 2"/>
          <p:cNvSpPr>
            <a:spLocks noGrp="1"/>
          </p:cNvSpPr>
          <p:nvPr>
            <p:ph idx="1"/>
          </p:nvPr>
        </p:nvSpPr>
        <p:spPr/>
        <p:txBody>
          <a:bodyPr/>
          <a:lstStyle/>
          <a:p>
            <a:pPr marL="0" indent="0">
              <a:buNone/>
            </a:pPr>
            <a:endParaRPr lang="fr-FR" dirty="0" smtClean="0"/>
          </a:p>
          <a:p>
            <a:pPr marL="0" indent="0">
              <a:buNone/>
            </a:pPr>
            <a:r>
              <a:rPr lang="fr-FR" dirty="0" smtClean="0"/>
              <a:t>« Sanctifie </a:t>
            </a:r>
            <a:r>
              <a:rPr lang="fr-FR" dirty="0"/>
              <a:t>tes offrandes en répandant sur elles ton </a:t>
            </a:r>
            <a:r>
              <a:rPr lang="fr-FR" dirty="0" smtClean="0"/>
              <a:t>Esprit »</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5776" y="3212976"/>
            <a:ext cx="3474082" cy="2782034"/>
          </a:xfrm>
          <a:prstGeom prst="rect">
            <a:avLst/>
          </a:prstGeom>
        </p:spPr>
      </p:pic>
    </p:spTree>
    <p:extLst>
      <p:ext uri="{BB962C8B-B14F-4D97-AF65-F5344CB8AC3E}">
        <p14:creationId xmlns:p14="http://schemas.microsoft.com/office/powerpoint/2010/main" val="27565529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28638" y="188640"/>
            <a:ext cx="8229600" cy="1143000"/>
          </a:xfrm>
        </p:spPr>
        <p:txBody>
          <a:bodyPr>
            <a:normAutofit/>
          </a:bodyPr>
          <a:lstStyle/>
          <a:p>
            <a:r>
              <a:rPr lang="fr-FR" sz="2400" dirty="0" smtClean="0"/>
              <a:t>On en parle encore dans de </a:t>
            </a:r>
            <a:r>
              <a:rPr lang="fr-FR" sz="2400" dirty="0" smtClean="0"/>
              <a:t>nombreuses prières comme le « Je crois en Dieu », ou « CREDO »</a:t>
            </a:r>
            <a:endParaRPr lang="fr-FR" sz="2400" dirty="0"/>
          </a:p>
        </p:txBody>
      </p:sp>
      <p:sp>
        <p:nvSpPr>
          <p:cNvPr id="3" name="Espace réservé du contenu 2"/>
          <p:cNvSpPr>
            <a:spLocks noGrp="1"/>
          </p:cNvSpPr>
          <p:nvPr>
            <p:ph idx="1"/>
          </p:nvPr>
        </p:nvSpPr>
        <p:spPr>
          <a:xfrm>
            <a:off x="251520" y="1110444"/>
            <a:ext cx="8229600" cy="4637112"/>
          </a:xfrm>
        </p:spPr>
        <p:txBody>
          <a:bodyPr>
            <a:noAutofit/>
          </a:bodyPr>
          <a:lstStyle/>
          <a:p>
            <a:r>
              <a:rPr lang="fr-FR" sz="1600" b="1" dirty="0"/>
              <a:t>Je crois en Dieu,</a:t>
            </a:r>
            <a:br>
              <a:rPr lang="fr-FR" sz="1600" b="1" dirty="0"/>
            </a:br>
            <a:r>
              <a:rPr lang="fr-FR" sz="2000" b="1" dirty="0">
                <a:solidFill>
                  <a:schemeClr val="accent2"/>
                </a:solidFill>
              </a:rPr>
              <a:t>le Père </a:t>
            </a:r>
            <a:r>
              <a:rPr lang="fr-FR" sz="1600" b="1" dirty="0"/>
              <a:t>tout-puissant,</a:t>
            </a:r>
            <a:br>
              <a:rPr lang="fr-FR" sz="1600" b="1" dirty="0"/>
            </a:br>
            <a:r>
              <a:rPr lang="fr-FR" sz="1600" b="1" dirty="0"/>
              <a:t>créateur du ciel et de la terre ;</a:t>
            </a:r>
            <a:br>
              <a:rPr lang="fr-FR" sz="1600" b="1" dirty="0"/>
            </a:br>
            <a:r>
              <a:rPr lang="fr-FR" sz="1600" b="1" dirty="0" smtClean="0"/>
              <a:t>	et </a:t>
            </a:r>
            <a:r>
              <a:rPr lang="fr-FR" sz="1600" b="1" dirty="0"/>
              <a:t>en </a:t>
            </a:r>
            <a:r>
              <a:rPr lang="fr-FR" sz="2000" b="1" dirty="0">
                <a:solidFill>
                  <a:schemeClr val="accent2"/>
                </a:solidFill>
              </a:rPr>
              <a:t>Jésus-Christ</a:t>
            </a:r>
            <a:r>
              <a:rPr lang="fr-FR" sz="1600" b="1" dirty="0"/>
              <a:t>,</a:t>
            </a:r>
            <a:br>
              <a:rPr lang="fr-FR" sz="1600" b="1" dirty="0"/>
            </a:br>
            <a:r>
              <a:rPr lang="fr-FR" sz="1600" b="1" dirty="0" smtClean="0"/>
              <a:t>	son </a:t>
            </a:r>
            <a:r>
              <a:rPr lang="fr-FR" sz="1600" b="1" dirty="0"/>
              <a:t>Fils unique, notre Seigneur,</a:t>
            </a:r>
            <a:br>
              <a:rPr lang="fr-FR" sz="1600" b="1" dirty="0"/>
            </a:br>
            <a:r>
              <a:rPr lang="fr-FR" sz="1600" b="1" dirty="0" smtClean="0"/>
              <a:t>	qui </a:t>
            </a:r>
            <a:r>
              <a:rPr lang="fr-FR" sz="1600" b="1" dirty="0"/>
              <a:t>a été conçu du Saint-Esprit,</a:t>
            </a:r>
            <a:br>
              <a:rPr lang="fr-FR" sz="1600" b="1" dirty="0"/>
            </a:br>
            <a:r>
              <a:rPr lang="fr-FR" sz="1600" b="1" dirty="0" smtClean="0"/>
              <a:t>	est </a:t>
            </a:r>
            <a:r>
              <a:rPr lang="fr-FR" sz="1600" b="1" dirty="0"/>
              <a:t>né de la Vierge Marie,</a:t>
            </a:r>
            <a:br>
              <a:rPr lang="fr-FR" sz="1600" b="1" dirty="0"/>
            </a:br>
            <a:r>
              <a:rPr lang="fr-FR" sz="1600" b="1" dirty="0" smtClean="0"/>
              <a:t>	a </a:t>
            </a:r>
            <a:r>
              <a:rPr lang="fr-FR" sz="1600" b="1" dirty="0"/>
              <a:t>souffert sous Ponce Pilate,</a:t>
            </a:r>
            <a:br>
              <a:rPr lang="fr-FR" sz="1600" b="1" dirty="0"/>
            </a:br>
            <a:r>
              <a:rPr lang="fr-FR" sz="1600" b="1" dirty="0" smtClean="0"/>
              <a:t>	a </a:t>
            </a:r>
            <a:r>
              <a:rPr lang="fr-FR" sz="1600" b="1" dirty="0"/>
              <a:t>été crucifié,</a:t>
            </a:r>
            <a:br>
              <a:rPr lang="fr-FR" sz="1600" b="1" dirty="0"/>
            </a:br>
            <a:r>
              <a:rPr lang="fr-FR" sz="1600" b="1" dirty="0" smtClean="0"/>
              <a:t>	est </a:t>
            </a:r>
            <a:r>
              <a:rPr lang="fr-FR" sz="1600" b="1" dirty="0"/>
              <a:t>mort et a été enseveli,</a:t>
            </a:r>
            <a:br>
              <a:rPr lang="fr-FR" sz="1600" b="1" dirty="0"/>
            </a:br>
            <a:r>
              <a:rPr lang="fr-FR" sz="1600" b="1" dirty="0" smtClean="0"/>
              <a:t>	est </a:t>
            </a:r>
            <a:r>
              <a:rPr lang="fr-FR" sz="1600" b="1" dirty="0"/>
              <a:t>descendu aux enfers,</a:t>
            </a:r>
            <a:br>
              <a:rPr lang="fr-FR" sz="1600" b="1" dirty="0"/>
            </a:br>
            <a:r>
              <a:rPr lang="fr-FR" sz="1600" b="1" dirty="0" smtClean="0"/>
              <a:t>	le </a:t>
            </a:r>
            <a:r>
              <a:rPr lang="fr-FR" sz="1600" b="1" dirty="0"/>
              <a:t>troisième jour est ressuscité des morts,</a:t>
            </a:r>
            <a:br>
              <a:rPr lang="fr-FR" sz="1600" b="1" dirty="0"/>
            </a:br>
            <a:r>
              <a:rPr lang="fr-FR" sz="1600" b="1" dirty="0" smtClean="0"/>
              <a:t>	est </a:t>
            </a:r>
            <a:r>
              <a:rPr lang="fr-FR" sz="1600" b="1" dirty="0"/>
              <a:t>monté aux cieux,</a:t>
            </a:r>
            <a:br>
              <a:rPr lang="fr-FR" sz="1600" b="1" dirty="0"/>
            </a:br>
            <a:r>
              <a:rPr lang="fr-FR" sz="1600" b="1" dirty="0" smtClean="0"/>
              <a:t>	est </a:t>
            </a:r>
            <a:r>
              <a:rPr lang="fr-FR" sz="1600" b="1" dirty="0"/>
              <a:t>assis à la droite de Dieu le Père tout-puissant,</a:t>
            </a:r>
            <a:br>
              <a:rPr lang="fr-FR" sz="1600" b="1" dirty="0"/>
            </a:br>
            <a:r>
              <a:rPr lang="fr-FR" sz="1600" b="1" dirty="0" smtClean="0"/>
              <a:t>	d’où </a:t>
            </a:r>
            <a:r>
              <a:rPr lang="fr-FR" sz="1600" b="1" dirty="0"/>
              <a:t>il viendra juger les vivants et les morts.</a:t>
            </a:r>
            <a:br>
              <a:rPr lang="fr-FR" sz="1600" b="1" dirty="0"/>
            </a:br>
            <a:r>
              <a:rPr lang="fr-FR" sz="1600" b="1" dirty="0" smtClean="0"/>
              <a:t>		</a:t>
            </a:r>
            <a:r>
              <a:rPr lang="fr-FR" sz="2000" b="1" dirty="0" smtClean="0">
                <a:solidFill>
                  <a:schemeClr val="accent2"/>
                </a:solidFill>
              </a:rPr>
              <a:t>Je </a:t>
            </a:r>
            <a:r>
              <a:rPr lang="fr-FR" sz="2000" b="1" dirty="0">
                <a:solidFill>
                  <a:schemeClr val="accent2"/>
                </a:solidFill>
              </a:rPr>
              <a:t>crois en l’Esprit-Saint,</a:t>
            </a:r>
            <a:br>
              <a:rPr lang="fr-FR" sz="2000" b="1" dirty="0">
                <a:solidFill>
                  <a:schemeClr val="accent2"/>
                </a:solidFill>
              </a:rPr>
            </a:br>
            <a:r>
              <a:rPr lang="fr-FR" sz="2000" b="1" dirty="0" smtClean="0">
                <a:solidFill>
                  <a:schemeClr val="accent2"/>
                </a:solidFill>
              </a:rPr>
              <a:t>		</a:t>
            </a:r>
            <a:r>
              <a:rPr lang="fr-FR" sz="1600" b="1" dirty="0" smtClean="0"/>
              <a:t>à </a:t>
            </a:r>
            <a:r>
              <a:rPr lang="fr-FR" sz="1600" b="1" dirty="0"/>
              <a:t>la sainte Eglise catholique,</a:t>
            </a:r>
            <a:br>
              <a:rPr lang="fr-FR" sz="1600" b="1" dirty="0"/>
            </a:br>
            <a:r>
              <a:rPr lang="fr-FR" sz="1600" b="1" dirty="0" smtClean="0"/>
              <a:t>		à </a:t>
            </a:r>
            <a:r>
              <a:rPr lang="fr-FR" sz="1600" b="1" dirty="0"/>
              <a:t>la communion des saints,</a:t>
            </a:r>
            <a:br>
              <a:rPr lang="fr-FR" sz="1600" b="1" dirty="0"/>
            </a:br>
            <a:r>
              <a:rPr lang="fr-FR" sz="1600" b="1" dirty="0" smtClean="0"/>
              <a:t>		à </a:t>
            </a:r>
            <a:r>
              <a:rPr lang="fr-FR" sz="1600" b="1" dirty="0"/>
              <a:t>la rémission des péchés,</a:t>
            </a:r>
            <a:br>
              <a:rPr lang="fr-FR" sz="1600" b="1" dirty="0"/>
            </a:br>
            <a:r>
              <a:rPr lang="fr-FR" sz="1600" b="1" dirty="0" smtClean="0"/>
              <a:t>		à </a:t>
            </a:r>
            <a:r>
              <a:rPr lang="fr-FR" sz="1600" b="1" dirty="0"/>
              <a:t>la résurrection de la chair,</a:t>
            </a:r>
            <a:br>
              <a:rPr lang="fr-FR" sz="1600" b="1" dirty="0"/>
            </a:br>
            <a:r>
              <a:rPr lang="fr-FR" sz="1600" b="1" dirty="0" smtClean="0"/>
              <a:t>		à </a:t>
            </a:r>
            <a:r>
              <a:rPr lang="fr-FR" sz="1600" b="1" dirty="0"/>
              <a:t>la vie éternelle.</a:t>
            </a:r>
            <a:br>
              <a:rPr lang="fr-FR" sz="1600" b="1" dirty="0"/>
            </a:br>
            <a:r>
              <a:rPr lang="fr-FR" sz="1600" b="1" dirty="0" smtClean="0"/>
              <a:t>		Amen</a:t>
            </a:r>
            <a:r>
              <a:rPr lang="fr-FR" sz="1600" b="1" dirty="0"/>
              <a:t>.</a:t>
            </a:r>
          </a:p>
        </p:txBody>
      </p:sp>
      <p:pic>
        <p:nvPicPr>
          <p:cNvPr id="4" name="Image 3"/>
          <p:cNvPicPr>
            <a:picLocks noChangeAspect="1"/>
          </p:cNvPicPr>
          <p:nvPr/>
        </p:nvPicPr>
        <p:blipFill rotWithShape="1">
          <a:blip r:embed="rId2" cstate="print">
            <a:extLst>
              <a:ext uri="{28A0092B-C50C-407E-A947-70E740481C1C}">
                <a14:useLocalDpi xmlns:a14="http://schemas.microsoft.com/office/drawing/2010/main" val="0"/>
              </a:ext>
            </a:extLst>
          </a:blip>
          <a:srcRect t="13291" b="13136"/>
          <a:stretch/>
        </p:blipFill>
        <p:spPr>
          <a:xfrm>
            <a:off x="4932040" y="1484784"/>
            <a:ext cx="3941510" cy="2362200"/>
          </a:xfrm>
          <a:prstGeom prst="rect">
            <a:avLst/>
          </a:prstGeom>
        </p:spPr>
      </p:pic>
    </p:spTree>
    <p:extLst>
      <p:ext uri="{BB962C8B-B14F-4D97-AF65-F5344CB8AC3E}">
        <p14:creationId xmlns:p14="http://schemas.microsoft.com/office/powerpoint/2010/main" val="15995217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39552" y="260648"/>
            <a:ext cx="8229600" cy="2592288"/>
          </a:xfrm>
        </p:spPr>
        <p:txBody>
          <a:bodyPr>
            <a:normAutofit fontScale="70000" lnSpcReduction="20000"/>
          </a:bodyPr>
          <a:lstStyle/>
          <a:p>
            <a:pPr marL="0" indent="0" algn="just">
              <a:lnSpc>
                <a:spcPct val="115000"/>
              </a:lnSpc>
              <a:spcAft>
                <a:spcPts val="1000"/>
              </a:spcAft>
              <a:buNone/>
            </a:pPr>
            <a:r>
              <a:rPr lang="fr-FR" sz="3100" b="1" dirty="0" smtClean="0">
                <a:ea typeface="Calibri"/>
                <a:cs typeface="Times New Roman"/>
              </a:rPr>
              <a:t>Qui est </a:t>
            </a:r>
            <a:r>
              <a:rPr lang="fr-FR" b="1" dirty="0">
                <a:ea typeface="Calibri"/>
                <a:cs typeface="Times New Roman"/>
              </a:rPr>
              <a:t> </a:t>
            </a:r>
            <a:r>
              <a:rPr lang="fr-FR" sz="3100" b="1" dirty="0">
                <a:ea typeface="Calibri"/>
                <a:cs typeface="Times New Roman"/>
              </a:rPr>
              <a:t>L’Esprit </a:t>
            </a:r>
            <a:r>
              <a:rPr lang="fr-FR" sz="3100" b="1" dirty="0" smtClean="0">
                <a:ea typeface="Calibri"/>
                <a:cs typeface="Times New Roman"/>
              </a:rPr>
              <a:t>Saint ? </a:t>
            </a:r>
            <a:endParaRPr lang="fr-FR" sz="3100" b="1" dirty="0" smtClean="0">
              <a:ea typeface="Calibri"/>
              <a:cs typeface="Times New Roman"/>
            </a:endParaRPr>
          </a:p>
          <a:p>
            <a:pPr marL="400050" lvl="1" indent="0" algn="just">
              <a:lnSpc>
                <a:spcPct val="115000"/>
              </a:lnSpc>
              <a:spcAft>
                <a:spcPts val="1000"/>
              </a:spcAft>
            </a:pPr>
            <a:r>
              <a:rPr lang="fr-FR" sz="3100" dirty="0" smtClean="0">
                <a:ea typeface="Calibri"/>
                <a:cs typeface="Times New Roman"/>
              </a:rPr>
              <a:t>c’est </a:t>
            </a:r>
            <a:r>
              <a:rPr lang="fr-FR" sz="3100" dirty="0">
                <a:ea typeface="Calibri"/>
                <a:cs typeface="Times New Roman"/>
              </a:rPr>
              <a:t>le mouvement d’amour entre Dieu le </a:t>
            </a:r>
            <a:r>
              <a:rPr lang="fr-FR" sz="3100" dirty="0" smtClean="0">
                <a:ea typeface="Calibri"/>
                <a:cs typeface="Times New Roman"/>
              </a:rPr>
              <a:t>Père et </a:t>
            </a:r>
            <a:r>
              <a:rPr lang="fr-FR" sz="3100" dirty="0">
                <a:ea typeface="Calibri"/>
                <a:cs typeface="Times New Roman"/>
              </a:rPr>
              <a:t>son Fils Jésus</a:t>
            </a:r>
            <a:r>
              <a:rPr lang="fr-FR" sz="3100" dirty="0" smtClean="0">
                <a:ea typeface="Calibri"/>
                <a:cs typeface="Times New Roman"/>
              </a:rPr>
              <a:t>,</a:t>
            </a:r>
          </a:p>
          <a:p>
            <a:pPr marL="400050" lvl="1" indent="0" algn="just">
              <a:lnSpc>
                <a:spcPct val="115000"/>
              </a:lnSpc>
              <a:spcAft>
                <a:spcPts val="1000"/>
              </a:spcAft>
            </a:pPr>
            <a:r>
              <a:rPr lang="fr-FR" sz="3100" dirty="0" smtClean="0">
                <a:ea typeface="Calibri"/>
                <a:cs typeface="Times New Roman"/>
              </a:rPr>
              <a:t> </a:t>
            </a:r>
            <a:r>
              <a:rPr lang="fr-FR" sz="3100" dirty="0">
                <a:ea typeface="Calibri"/>
                <a:cs typeface="Times New Roman"/>
              </a:rPr>
              <a:t>c’est la puissance d’amour de Dieu, qui nous accompagne, </a:t>
            </a:r>
            <a:endParaRPr lang="fr-FR" sz="3100" dirty="0" smtClean="0">
              <a:ea typeface="Calibri"/>
              <a:cs typeface="Times New Roman"/>
            </a:endParaRPr>
          </a:p>
          <a:p>
            <a:pPr marL="400050" lvl="1" indent="0" algn="just">
              <a:lnSpc>
                <a:spcPct val="115000"/>
              </a:lnSpc>
              <a:spcAft>
                <a:spcPts val="1000"/>
              </a:spcAft>
            </a:pPr>
            <a:r>
              <a:rPr lang="fr-FR" sz="3100" dirty="0" smtClean="0">
                <a:ea typeface="Calibri"/>
                <a:cs typeface="Times New Roman"/>
              </a:rPr>
              <a:t>c’est </a:t>
            </a:r>
            <a:r>
              <a:rPr lang="fr-FR" sz="3100" dirty="0">
                <a:ea typeface="Calibri"/>
                <a:cs typeface="Times New Roman"/>
              </a:rPr>
              <a:t>la force qui nous fait avancer. </a:t>
            </a:r>
            <a:endParaRPr lang="fr-FR" sz="3100" dirty="0" smtClean="0">
              <a:ea typeface="Calibri"/>
              <a:cs typeface="Times New Roman"/>
            </a:endParaRPr>
          </a:p>
          <a:p>
            <a:pPr marL="0" indent="0" algn="just">
              <a:lnSpc>
                <a:spcPct val="115000"/>
              </a:lnSpc>
              <a:spcAft>
                <a:spcPts val="1000"/>
              </a:spcAft>
              <a:buNone/>
            </a:pPr>
            <a:endParaRPr lang="fr-FR" dirty="0">
              <a:ea typeface="Calibri"/>
              <a:cs typeface="Times New Roman"/>
            </a:endParaRPr>
          </a:p>
          <a:p>
            <a:endParaRPr lang="fr-FR" dirty="0"/>
          </a:p>
        </p:txBody>
      </p:sp>
      <p:pic>
        <p:nvPicPr>
          <p:cNvPr id="4" name="Image 3" descr="06dd5792190e99afc416442dd6d463f6.jpg"/>
          <p:cNvPicPr>
            <a:picLocks noChangeAspect="1"/>
          </p:cNvPicPr>
          <p:nvPr/>
        </p:nvPicPr>
        <p:blipFill>
          <a:blip r:embed="rId2" cstate="print"/>
          <a:stretch>
            <a:fillRect/>
          </a:stretch>
        </p:blipFill>
        <p:spPr>
          <a:xfrm>
            <a:off x="6334954" y="3140968"/>
            <a:ext cx="2593022" cy="3199899"/>
          </a:xfrm>
          <a:prstGeom prst="rect">
            <a:avLst/>
          </a:prstGeom>
          <a:ln>
            <a:solidFill>
              <a:schemeClr val="tx1"/>
            </a:solidFill>
          </a:ln>
        </p:spPr>
      </p:pic>
      <p:sp>
        <p:nvSpPr>
          <p:cNvPr id="6" name="ZoneTexte 5"/>
          <p:cNvSpPr txBox="1"/>
          <p:nvPr/>
        </p:nvSpPr>
        <p:spPr>
          <a:xfrm>
            <a:off x="279728" y="3140968"/>
            <a:ext cx="5688632" cy="3847207"/>
          </a:xfrm>
          <a:prstGeom prst="rect">
            <a:avLst/>
          </a:prstGeom>
          <a:noFill/>
        </p:spPr>
        <p:txBody>
          <a:bodyPr wrap="square" rtlCol="0">
            <a:spAutoFit/>
          </a:bodyPr>
          <a:lstStyle/>
          <a:p>
            <a:pPr algn="just"/>
            <a:r>
              <a:rPr lang="fr-FR" sz="2400" dirty="0" smtClean="0">
                <a:ea typeface="Calibri"/>
                <a:cs typeface="Times New Roman"/>
              </a:rPr>
              <a:t>Jésus est ressuscité, </a:t>
            </a:r>
            <a:r>
              <a:rPr lang="fr-FR" sz="2400" dirty="0" smtClean="0">
                <a:ea typeface="Calibri"/>
                <a:cs typeface="Times New Roman"/>
              </a:rPr>
              <a:t>Il </a:t>
            </a:r>
            <a:r>
              <a:rPr lang="fr-FR" sz="2400" dirty="0" smtClean="0">
                <a:ea typeface="Calibri"/>
                <a:cs typeface="Times New Roman"/>
              </a:rPr>
              <a:t>est vivant pour toujours, mais depuis l’Ascension, nous ne pouvons plus le voir. </a:t>
            </a:r>
            <a:r>
              <a:rPr lang="fr-FR" sz="2400" dirty="0" smtClean="0">
                <a:ea typeface="Calibri"/>
                <a:cs typeface="Times New Roman"/>
              </a:rPr>
              <a:t>Mais il ne nous laisse pas seuls : à </a:t>
            </a:r>
            <a:r>
              <a:rPr lang="fr-FR" sz="2400" dirty="0" smtClean="0">
                <a:ea typeface="Calibri"/>
                <a:cs typeface="Times New Roman"/>
              </a:rPr>
              <a:t>la Pentecôte, le Seigneur a envoyé son Esprit sur les apôtres, afin de leur donner la force pour témoigner de l’extraordinaire nouvelle de la Résurrection, la Vie plus forte que la mort ! »</a:t>
            </a:r>
          </a:p>
          <a:p>
            <a:endParaRPr lang="fr-FR" sz="2800" dirty="0"/>
          </a:p>
        </p:txBody>
      </p:sp>
      <p:sp>
        <p:nvSpPr>
          <p:cNvPr id="2" name="ZoneTexte 1"/>
          <p:cNvSpPr txBox="1"/>
          <p:nvPr/>
        </p:nvSpPr>
        <p:spPr>
          <a:xfrm>
            <a:off x="6550978" y="6371455"/>
            <a:ext cx="2593022" cy="307777"/>
          </a:xfrm>
          <a:prstGeom prst="rect">
            <a:avLst/>
          </a:prstGeom>
          <a:noFill/>
        </p:spPr>
        <p:txBody>
          <a:bodyPr wrap="square" rtlCol="0">
            <a:spAutoFit/>
          </a:bodyPr>
          <a:lstStyle/>
          <a:p>
            <a:r>
              <a:rPr lang="fr-FR" sz="1400" i="1" dirty="0" smtClean="0"/>
              <a:t>Image de Sacha CHMAKOFF</a:t>
            </a:r>
            <a:endParaRPr lang="fr-FR" sz="1400" i="1" dirty="0"/>
          </a:p>
        </p:txBody>
      </p:sp>
    </p:spTree>
    <p:extLst>
      <p:ext uri="{BB962C8B-B14F-4D97-AF65-F5344CB8AC3E}">
        <p14:creationId xmlns:p14="http://schemas.microsoft.com/office/powerpoint/2010/main" val="282327458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Essentie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991</TotalTime>
  <Words>960</Words>
  <Application>Microsoft Office PowerPoint</Application>
  <PresentationFormat>Affichage à l'écran (4:3)</PresentationFormat>
  <Paragraphs>160</Paragraphs>
  <Slides>48</Slides>
  <Notes>2</Notes>
  <HiddenSlides>0</HiddenSlides>
  <MMClips>0</MMClips>
  <ScaleCrop>false</ScaleCrop>
  <HeadingPairs>
    <vt:vector size="4" baseType="variant">
      <vt:variant>
        <vt:lpstr>Thème</vt:lpstr>
      </vt:variant>
      <vt:variant>
        <vt:i4>1</vt:i4>
      </vt:variant>
      <vt:variant>
        <vt:lpstr>Titres des diapositives</vt:lpstr>
      </vt:variant>
      <vt:variant>
        <vt:i4>48</vt:i4>
      </vt:variant>
    </vt:vector>
  </HeadingPairs>
  <TitlesOfParts>
    <vt:vector size="49" baseType="lpstr">
      <vt:lpstr>Apex</vt:lpstr>
      <vt:lpstr>La Pentecôte Le souffle de l’Esprit</vt:lpstr>
      <vt:lpstr>Présentation PowerPoint</vt:lpstr>
      <vt:lpstr>Présentation PowerPoint</vt:lpstr>
      <vt:lpstr>Présentation PowerPoint</vt:lpstr>
      <vt:lpstr>On parle de l’Esprit Saint dans le signe de croix…</vt:lpstr>
      <vt:lpstr>On en parle aussi de nombreuses fois pendant la messe…</vt:lpstr>
      <vt:lpstr>Et aussi avant la communion, pendant la consécration</vt:lpstr>
      <vt:lpstr>On en parle encore dans de nombreuses prières comme le « Je crois en Dieu », ou « CREDO »</vt:lpstr>
      <vt:lpstr>Présentation PowerPoint</vt:lpstr>
      <vt:lpstr>Présentation PowerPoint</vt:lpstr>
      <vt:lpstr>  Sur le calendrier liturgique  je situe :  </vt:lpstr>
      <vt:lpstr>Tu as trouvé ???</vt:lpstr>
      <vt:lpstr>Présentation PowerPoint</vt:lpstr>
      <vt:lpstr>Jeu du Triomino à faire en famille ou tout seul :    </vt:lpstr>
      <vt:lpstr>L’eau</vt:lpstr>
      <vt:lpstr>La colombe                           </vt:lpstr>
      <vt:lpstr>Le feu</vt:lpstr>
      <vt:lpstr>La nuée</vt:lpstr>
      <vt:lpstr>Le vent</vt:lpstr>
      <vt:lpstr>Le souffle</vt:lpstr>
      <vt:lpstr>12 cartes-définitions en bleu</vt:lpstr>
      <vt:lpstr>12 cartes-citations en vert</vt:lpstr>
      <vt:lpstr>Présentation PowerPoint</vt:lpstr>
      <vt:lpstr>Avec la colombe</vt:lpstr>
      <vt:lpstr>Avec le feu</vt:lpstr>
      <vt:lpstr>Avec l’eau</vt:lpstr>
      <vt:lpstr>Avec le vent</vt:lpstr>
      <vt:lpstr>Avec la nuée</vt:lpstr>
      <vt:lpstr>Avec le souffle</vt:lpstr>
      <vt:lpstr>Présentation PowerPoint</vt:lpstr>
      <vt:lpstr>Présentation PowerPoint</vt:lpstr>
      <vt:lpstr>Présentation PowerPoint</vt:lpstr>
      <vt:lpstr>Présentation PowerPoint</vt:lpstr>
      <vt:lpstr>Présentation PowerPoint</vt:lpstr>
      <vt:lpstr>Les fruits de l’Esprit</vt:lpstr>
      <vt:lpstr>Présentation PowerPoint</vt:lpstr>
      <vt:lpstr>Présentation PowerPoint</vt:lpstr>
      <vt:lpstr>Présentation PowerPoint</vt:lpstr>
      <vt:lpstr>Présentation PowerPoint</vt:lpstr>
      <vt:lpstr>Présentation PowerPoint</vt:lpstr>
      <vt:lpstr>Présentation PowerPoint</vt:lpstr>
      <vt:lpstr>Prière</vt:lpstr>
      <vt:lpstr>Présentation PowerPoint</vt:lpstr>
      <vt:lpstr>Présentation PowerPoint</vt:lpstr>
      <vt:lpstr>Notre Père </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Pentecôte Le souffle de l’Esprit</dc:title>
  <dc:creator>Utilisateur</dc:creator>
  <cp:lastModifiedBy>Utilisateur</cp:lastModifiedBy>
  <cp:revision>71</cp:revision>
  <dcterms:created xsi:type="dcterms:W3CDTF">2020-05-26T09:14:50Z</dcterms:created>
  <dcterms:modified xsi:type="dcterms:W3CDTF">2020-05-28T10:32:35Z</dcterms:modified>
</cp:coreProperties>
</file>