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4"/>
  </p:notesMasterIdLst>
  <p:sldIdLst>
    <p:sldId id="369" r:id="rId2"/>
    <p:sldId id="368" r:id="rId3"/>
    <p:sldId id="341" r:id="rId4"/>
    <p:sldId id="345" r:id="rId5"/>
    <p:sldId id="344" r:id="rId6"/>
    <p:sldId id="256" r:id="rId7"/>
    <p:sldId id="326" r:id="rId8"/>
    <p:sldId id="340" r:id="rId9"/>
    <p:sldId id="372" r:id="rId10"/>
    <p:sldId id="371" r:id="rId11"/>
    <p:sldId id="302" r:id="rId12"/>
    <p:sldId id="358" r:id="rId13"/>
    <p:sldId id="373" r:id="rId14"/>
    <p:sldId id="319" r:id="rId15"/>
    <p:sldId id="374" r:id="rId16"/>
    <p:sldId id="375" r:id="rId17"/>
    <p:sldId id="377" r:id="rId18"/>
    <p:sldId id="360" r:id="rId19"/>
    <p:sldId id="361" r:id="rId20"/>
    <p:sldId id="335" r:id="rId21"/>
    <p:sldId id="379" r:id="rId22"/>
    <p:sldId id="318" r:id="rId23"/>
    <p:sldId id="286" r:id="rId24"/>
    <p:sldId id="348" r:id="rId25"/>
    <p:sldId id="322" r:id="rId26"/>
    <p:sldId id="257" r:id="rId27"/>
    <p:sldId id="260" r:id="rId28"/>
    <p:sldId id="349" r:id="rId29"/>
    <p:sldId id="346" r:id="rId30"/>
    <p:sldId id="288" r:id="rId31"/>
    <p:sldId id="350" r:id="rId32"/>
    <p:sldId id="317" r:id="rId33"/>
    <p:sldId id="261" r:id="rId34"/>
    <p:sldId id="264" r:id="rId35"/>
    <p:sldId id="351" r:id="rId36"/>
    <p:sldId id="323" r:id="rId37"/>
    <p:sldId id="305" r:id="rId38"/>
    <p:sldId id="289" r:id="rId39"/>
    <p:sldId id="316" r:id="rId40"/>
    <p:sldId id="291" r:id="rId41"/>
    <p:sldId id="306" r:id="rId42"/>
    <p:sldId id="265" r:id="rId43"/>
    <p:sldId id="299" r:id="rId44"/>
    <p:sldId id="365" r:id="rId45"/>
    <p:sldId id="352" r:id="rId46"/>
    <p:sldId id="353" r:id="rId47"/>
    <p:sldId id="354" r:id="rId48"/>
    <p:sldId id="355" r:id="rId49"/>
    <p:sldId id="390" r:id="rId50"/>
    <p:sldId id="356" r:id="rId51"/>
    <p:sldId id="293" r:id="rId52"/>
    <p:sldId id="392" r:id="rId53"/>
    <p:sldId id="294" r:id="rId54"/>
    <p:sldId id="307" r:id="rId55"/>
    <p:sldId id="330" r:id="rId56"/>
    <p:sldId id="332" r:id="rId57"/>
    <p:sldId id="357" r:id="rId58"/>
    <p:sldId id="292" r:id="rId59"/>
    <p:sldId id="383" r:id="rId60"/>
    <p:sldId id="391" r:id="rId61"/>
    <p:sldId id="308" r:id="rId62"/>
    <p:sldId id="333" r:id="rId63"/>
    <p:sldId id="337" r:id="rId64"/>
    <p:sldId id="263" r:id="rId65"/>
    <p:sldId id="311" r:id="rId66"/>
    <p:sldId id="262" r:id="rId67"/>
    <p:sldId id="315" r:id="rId68"/>
    <p:sldId id="309" r:id="rId69"/>
    <p:sldId id="312" r:id="rId70"/>
    <p:sldId id="314" r:id="rId71"/>
    <p:sldId id="393" r:id="rId72"/>
    <p:sldId id="282" r:id="rId7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8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9" autoAdjust="0"/>
    <p:restoredTop sz="99104" autoAdjust="0"/>
  </p:normalViewPr>
  <p:slideViewPr>
    <p:cSldViewPr>
      <p:cViewPr varScale="1">
        <p:scale>
          <a:sx n="53" d="100"/>
          <a:sy n="53" d="100"/>
        </p:scale>
        <p:origin x="-1157" y="-72"/>
      </p:cViewPr>
      <p:guideLst>
        <p:guide orient="horz" pos="2160"/>
        <p:guide pos="2880"/>
      </p:guideLst>
    </p:cSldViewPr>
  </p:slideViewPr>
  <p:notesTextViewPr>
    <p:cViewPr>
      <p:scale>
        <a:sx n="1" d="1"/>
        <a:sy n="1" d="1"/>
      </p:scale>
      <p:origin x="0" y="0"/>
    </p:cViewPr>
  </p:notesTextViewPr>
  <p:sorterViewPr>
    <p:cViewPr>
      <p:scale>
        <a:sx n="100" d="100"/>
        <a:sy n="100" d="100"/>
      </p:scale>
      <p:origin x="0" y="52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41816E-2F18-4BEF-80A2-3517318CBE12}" type="datetimeFigureOut">
              <a:rPr lang="fr-FR" smtClean="0"/>
              <a:t>30/01/2020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7F4068-CBB9-4987-806B-F4D87A6F0A52}" type="slidenum">
              <a:rPr lang="fr-FR" smtClean="0"/>
              <a:t>‹N°›</a:t>
            </a:fld>
            <a:endParaRPr lang="fr-FR"/>
          </a:p>
        </p:txBody>
      </p:sp>
    </p:spTree>
    <p:extLst>
      <p:ext uri="{BB962C8B-B14F-4D97-AF65-F5344CB8AC3E}">
        <p14:creationId xmlns:p14="http://schemas.microsoft.com/office/powerpoint/2010/main" val="379000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400D372-7C46-4936-9066-F91CAD90FB16}" type="slidenum">
              <a:rPr lang="fr-FR" smtClean="0"/>
              <a:t>16</a:t>
            </a:fld>
            <a:endParaRPr lang="fr-FR"/>
          </a:p>
        </p:txBody>
      </p:sp>
    </p:spTree>
    <p:extLst>
      <p:ext uri="{BB962C8B-B14F-4D97-AF65-F5344CB8AC3E}">
        <p14:creationId xmlns:p14="http://schemas.microsoft.com/office/powerpoint/2010/main" val="2061785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39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smtClean="0"/>
              <a:t>Modifiez le style du titre</a:t>
            </a:r>
            <a:endParaRPr kumimoji="0" lang="en-US"/>
          </a:p>
        </p:txBody>
      </p:sp>
      <p:sp>
        <p:nvSpPr>
          <p:cNvPr id="28" name="Espace réservé de la date 27"/>
          <p:cNvSpPr>
            <a:spLocks noGrp="1"/>
          </p:cNvSpPr>
          <p:nvPr>
            <p:ph type="dt" sz="half" idx="10"/>
          </p:nvPr>
        </p:nvSpPr>
        <p:spPr/>
        <p:txBody>
          <a:bodyPr/>
          <a:lstStyle/>
          <a:p>
            <a:fld id="{D884FECE-BC35-400D-B2DD-DA8676598C04}" type="datetimeFigureOut">
              <a:rPr lang="fr-FR" smtClean="0"/>
              <a:pPr/>
              <a:t>30/01/2020</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29" name="Espace réservé du numéro de diapositive 28"/>
          <p:cNvSpPr>
            <a:spLocks noGrp="1"/>
          </p:cNvSpPr>
          <p:nvPr>
            <p:ph type="sldNum" sz="quarter" idx="12"/>
          </p:nvPr>
        </p:nvSpPr>
        <p:spPr/>
        <p:txBody>
          <a:bodyPr/>
          <a:lstStyle/>
          <a:p>
            <a:fld id="{305DC68D-A692-4626-972B-342348237D40}" type="slidenum">
              <a:rPr lang="fr-FR" smtClean="0"/>
              <a:pPr/>
              <a:t>‹N°›</a:t>
            </a:fld>
            <a:endParaRPr lang="fr-FR"/>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84FECE-BC35-400D-B2DD-DA8676598C04}" type="datetimeFigureOut">
              <a:rPr lang="fr-FR" smtClean="0"/>
              <a:pPr/>
              <a:t>30/01/2020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84FECE-BC35-400D-B2DD-DA8676598C04}" type="datetimeFigureOut">
              <a:rPr lang="fr-FR" smtClean="0"/>
              <a:pPr/>
              <a:t>30/01/2020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84FECE-BC35-400D-B2DD-DA8676598C04}" type="datetimeFigureOut">
              <a:rPr lang="fr-FR" smtClean="0"/>
              <a:pPr/>
              <a:t>30/01/2020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p>
            <a:fld id="{D884FECE-BC35-400D-B2DD-DA8676598C04}" type="datetimeFigureOut">
              <a:rPr lang="fr-FR" smtClean="0"/>
              <a:pPr/>
              <a:t>30/01/2020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7924800" y="6416675"/>
            <a:ext cx="762000" cy="365125"/>
          </a:xfrm>
        </p:spPr>
        <p:txBody>
          <a:bodyPr/>
          <a:lstStyle/>
          <a:p>
            <a:fld id="{305DC68D-A692-4626-972B-342348237D40}"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D884FECE-BC35-400D-B2DD-DA8676598C04}" type="datetimeFigureOut">
              <a:rPr lang="fr-FR" smtClean="0"/>
              <a:pPr/>
              <a:t>30/01/2020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D884FECE-BC35-400D-B2DD-DA8676598C04}" type="datetimeFigureOut">
              <a:rPr lang="fr-FR" smtClean="0"/>
              <a:pPr/>
              <a:t>30/01/2020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p>
            <a:fld id="{D884FECE-BC35-400D-B2DD-DA8676598C04}" type="datetimeFigureOut">
              <a:rPr lang="fr-FR" smtClean="0"/>
              <a:pPr/>
              <a:t>30/01/2020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884FECE-BC35-400D-B2DD-DA8676598C04}" type="datetimeFigureOut">
              <a:rPr lang="fr-FR" smtClean="0"/>
              <a:pPr/>
              <a:t>30/01/2020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D884FECE-BC35-400D-B2DD-DA8676598C04}" type="datetimeFigureOut">
              <a:rPr lang="fr-FR" smtClean="0"/>
              <a:pPr/>
              <a:t>30/01/2020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smtClean="0">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D884FECE-BC35-400D-B2DD-DA8676598C04}" type="datetimeFigureOut">
              <a:rPr lang="fr-FR" smtClean="0"/>
              <a:pPr/>
              <a:t>30/01/2020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884FECE-BC35-400D-B2DD-DA8676598C04}" type="datetimeFigureOut">
              <a:rPr lang="fr-FR" smtClean="0"/>
              <a:pPr/>
              <a:t>30/01/2020</a:t>
            </a:fld>
            <a:endParaRPr lang="fr-FR"/>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r-FR"/>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305DC68D-A692-4626-972B-342348237D40}" type="slidenum">
              <a:rPr lang="fr-FR" smtClean="0"/>
              <a:pPr/>
              <a:t>‹N°›</a:t>
            </a:fld>
            <a:endParaRPr lang="fr-F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Carême</a:t>
            </a:r>
            <a:endParaRPr lang="fr-F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772816"/>
            <a:ext cx="6336704"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385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JEUNER</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3587" y="1600200"/>
            <a:ext cx="6276825" cy="4708525"/>
          </a:xfrm>
        </p:spPr>
      </p:pic>
    </p:spTree>
    <p:extLst>
      <p:ext uri="{BB962C8B-B14F-4D97-AF65-F5344CB8AC3E}">
        <p14:creationId xmlns:p14="http://schemas.microsoft.com/office/powerpoint/2010/main" val="156375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Jeûne</a:t>
            </a:r>
            <a:endParaRPr lang="fr-FR" dirty="0"/>
          </a:p>
        </p:txBody>
      </p:sp>
      <p:sp>
        <p:nvSpPr>
          <p:cNvPr id="3" name="Espace réservé du contenu 2"/>
          <p:cNvSpPr>
            <a:spLocks noGrp="1"/>
          </p:cNvSpPr>
          <p:nvPr>
            <p:ph idx="1"/>
          </p:nvPr>
        </p:nvSpPr>
        <p:spPr/>
        <p:txBody>
          <a:bodyPr/>
          <a:lstStyle/>
          <a:p>
            <a:r>
              <a:rPr lang="fr-FR" dirty="0" smtClean="0"/>
              <a:t>Le Jeûne est une manière de se rapprocher de Dieu. En donnant moins d’importance à la nourriture, tu peux donner plus de temps à la prière et au partage. C’est une manière de faire passer Dieu et les autres avant toi!</a:t>
            </a:r>
          </a:p>
          <a:p>
            <a:endParaRPr lang="fr-FR" dirty="0"/>
          </a:p>
          <a:p>
            <a:r>
              <a:rPr lang="fr-FR" dirty="0" smtClean="0"/>
              <a:t>C’est se priver de quelque chose, souvent de nourriture, pour être solidaire de ceux qui souffrent et prier</a:t>
            </a:r>
            <a:endParaRPr lang="fr-FR" dirty="0"/>
          </a:p>
        </p:txBody>
      </p:sp>
    </p:spTree>
    <p:extLst>
      <p:ext uri="{BB962C8B-B14F-4D97-AF65-F5344CB8AC3E}">
        <p14:creationId xmlns:p14="http://schemas.microsoft.com/office/powerpoint/2010/main" val="91807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Photos\2015\2015-02\TS Claire\9-3 Mars\P1010508.JPG"/>
          <p:cNvPicPr>
            <a:picLocks noGrp="1" noChangeAspect="1" noChangeArrowheads="1"/>
          </p:cNvPicPr>
          <p:nvPr>
            <p:ph idx="1"/>
          </p:nvPr>
        </p:nvPicPr>
        <p:blipFill>
          <a:blip r:embed="rId2" cstate="print"/>
          <a:srcRect/>
          <a:stretch>
            <a:fillRect/>
          </a:stretch>
        </p:blipFill>
        <p:spPr bwMode="auto">
          <a:xfrm>
            <a:off x="0" y="27316"/>
            <a:ext cx="4631588" cy="3473692"/>
          </a:xfrm>
          <a:prstGeom prst="rect">
            <a:avLst/>
          </a:prstGeom>
          <a:noFill/>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020" t="23265" r="14980" b="7323"/>
          <a:stretch/>
        </p:blipFill>
        <p:spPr bwMode="auto">
          <a:xfrm>
            <a:off x="4716016" y="3501009"/>
            <a:ext cx="4513922" cy="335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219" b="9432"/>
          <a:stretch/>
        </p:blipFill>
        <p:spPr bwMode="auto">
          <a:xfrm rot="16200000">
            <a:off x="1966459" y="4148860"/>
            <a:ext cx="2852938" cy="206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G:\Photos\2015\2015-02\Terre Sainte\Sabine\27 au 2 Mars\CIMG5500.JPG"/>
          <p:cNvPicPr>
            <a:picLocks noChangeAspect="1" noChangeArrowheads="1"/>
          </p:cNvPicPr>
          <p:nvPr/>
        </p:nvPicPr>
        <p:blipFill rotWithShape="1">
          <a:blip r:embed="rId5" cstate="print"/>
          <a:srcRect r="7825" b="20870"/>
          <a:stretch/>
        </p:blipFill>
        <p:spPr bwMode="auto">
          <a:xfrm rot="16200000">
            <a:off x="-244628" y="4181297"/>
            <a:ext cx="2822003" cy="1965480"/>
          </a:xfrm>
          <a:prstGeom prst="rect">
            <a:avLst/>
          </a:prstGeom>
          <a:noFill/>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9005" y="256985"/>
            <a:ext cx="4067944" cy="2132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En ce temps de Carême, </a:t>
            </a:r>
            <a:r>
              <a:rPr lang="fr-FR" dirty="0" smtClean="0"/>
              <a:t>                n'oublie </a:t>
            </a:r>
            <a:r>
              <a:rPr lang="fr-FR" dirty="0"/>
              <a:t>pas de jeûner!</a:t>
            </a:r>
          </a:p>
        </p:txBody>
      </p:sp>
      <p:sp>
        <p:nvSpPr>
          <p:cNvPr id="3" name="Espace réservé du contenu 2"/>
          <p:cNvSpPr>
            <a:spLocks noGrp="1"/>
          </p:cNvSpPr>
          <p:nvPr>
            <p:ph idx="1"/>
          </p:nvPr>
        </p:nvSpPr>
        <p:spPr>
          <a:xfrm>
            <a:off x="457200" y="1600200"/>
            <a:ext cx="5482952" cy="4997152"/>
          </a:xfrm>
        </p:spPr>
        <p:txBody>
          <a:bodyPr>
            <a:normAutofit fontScale="25000" lnSpcReduction="20000"/>
          </a:bodyPr>
          <a:lstStyle/>
          <a:p>
            <a:pPr marL="137160" indent="0" algn="ctr">
              <a:buNone/>
            </a:pPr>
            <a:r>
              <a:rPr lang="fr-FR" sz="8000" b="1" dirty="0" smtClean="0">
                <a:solidFill>
                  <a:schemeClr val="accent5">
                    <a:lumMod val="20000"/>
                    <a:lumOff val="80000"/>
                  </a:schemeClr>
                </a:solidFill>
                <a:latin typeface="Calibri" panose="020F0502020204030204" pitchFamily="34" charset="0"/>
                <a:cs typeface="Calibri" panose="020F0502020204030204" pitchFamily="34" charset="0"/>
              </a:rPr>
              <a:t>Arrête </a:t>
            </a:r>
            <a:r>
              <a:rPr lang="fr-FR" sz="8000" b="1" dirty="0">
                <a:solidFill>
                  <a:schemeClr val="accent5">
                    <a:lumMod val="20000"/>
                    <a:lumOff val="80000"/>
                  </a:schemeClr>
                </a:solidFill>
                <a:latin typeface="Calibri" panose="020F0502020204030204" pitchFamily="34" charset="0"/>
                <a:cs typeface="Calibri" panose="020F0502020204030204" pitchFamily="34" charset="0"/>
              </a:rPr>
              <a:t>de juger les autres ,</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Découvre le Christ qui vit en eux !</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Interdis-toi les paroles blessantes ,</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Remplis-toi des mots qui guérissent!</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Ôte le mécontentement de ton cœur,</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Remplis-toi de gratitude!</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Fais le jeûne des colères ,</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Remplis-toi de patience!</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Oublie le pessimisme ,</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Remplis-toi de l’espérance en Jésus!</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Fais le jeûne des soucis,</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Remplis-toi de confiance en Dieu!</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Arrête de te plaindre ,</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Goûte plutôt à la merveille de la vie!</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Fais le jeûne de rancune,</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Et remplis-toi de pardon !</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Ne te donne pas trop d’importance ,</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Regarde les autres, vois la beauté qui est en eux!</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
            </a:r>
            <a:br>
              <a:rPr lang="fr-FR" sz="8000" b="1" dirty="0">
                <a:solidFill>
                  <a:schemeClr val="accent5">
                    <a:lumMod val="20000"/>
                    <a:lumOff val="80000"/>
                  </a:schemeClr>
                </a:solidFill>
                <a:latin typeface="Calibri" panose="020F0502020204030204" pitchFamily="34" charset="0"/>
                <a:cs typeface="Calibri" panose="020F0502020204030204" pitchFamily="34" charset="0"/>
              </a:rPr>
            </a:br>
            <a:r>
              <a:rPr lang="fr-FR" sz="8000" b="1" dirty="0">
                <a:solidFill>
                  <a:schemeClr val="accent5">
                    <a:lumMod val="20000"/>
                    <a:lumOff val="80000"/>
                  </a:schemeClr>
                </a:solidFill>
                <a:latin typeface="Calibri" panose="020F0502020204030204" pitchFamily="34" charset="0"/>
                <a:cs typeface="Calibri" panose="020F0502020204030204" pitchFamily="34" charset="0"/>
              </a:rPr>
              <a:t>Jeûne ainsi... Ton jeûne sera agréable à Dieu!</a:t>
            </a:r>
          </a:p>
          <a:p>
            <a:r>
              <a:rPr lang="fr-FR" dirty="0"/>
              <a:t/>
            </a:r>
            <a:br>
              <a:rPr lang="fr-FR" dirty="0"/>
            </a:br>
            <a:endParaRPr lang="fr-F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060848"/>
            <a:ext cx="2886344" cy="3842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33197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Partager</a:t>
            </a:r>
            <a:endParaRPr lang="fr-FR"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32983" y="1600200"/>
            <a:ext cx="6278033" cy="470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3667678" y="6381328"/>
            <a:ext cx="5508104" cy="307777"/>
          </a:xfrm>
          <a:prstGeom prst="rect">
            <a:avLst/>
          </a:prstGeom>
          <a:noFill/>
        </p:spPr>
        <p:txBody>
          <a:bodyPr wrap="square" rtlCol="0">
            <a:spAutoFit/>
          </a:bodyPr>
          <a:lstStyle/>
          <a:p>
            <a:r>
              <a:rPr lang="fr-FR" sz="1400" i="1" dirty="0" smtClean="0"/>
              <a:t>Dans un Kibboutz, où a été retrouvée un barque comme celle de Pierre</a:t>
            </a:r>
            <a:endParaRPr lang="fr-FR" sz="1400" i="1" dirty="0"/>
          </a:p>
        </p:txBody>
      </p:sp>
    </p:spTree>
    <p:extLst>
      <p:ext uri="{BB962C8B-B14F-4D97-AF65-F5344CB8AC3E}">
        <p14:creationId xmlns:p14="http://schemas.microsoft.com/office/powerpoint/2010/main" val="1666086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Partager</a:t>
            </a:r>
            <a:endParaRPr lang="fr-FR" dirty="0"/>
          </a:p>
        </p:txBody>
      </p:sp>
      <p:sp>
        <p:nvSpPr>
          <p:cNvPr id="3" name="Espace réservé du contenu 2"/>
          <p:cNvSpPr>
            <a:spLocks noGrp="1"/>
          </p:cNvSpPr>
          <p:nvPr>
            <p:ph idx="1"/>
          </p:nvPr>
        </p:nvSpPr>
        <p:spPr>
          <a:xfrm>
            <a:off x="467544" y="2924944"/>
            <a:ext cx="8229600" cy="2952328"/>
          </a:xfrm>
        </p:spPr>
        <p:txBody>
          <a:bodyPr/>
          <a:lstStyle/>
          <a:p>
            <a:pPr marL="137160" indent="0">
              <a:buNone/>
            </a:pPr>
            <a:r>
              <a:rPr lang="fr-FR" dirty="0" smtClean="0"/>
              <a:t>Jésus met en garde ses disciples contre le risque de faire l’aumône pour attirer l’attention des autres. </a:t>
            </a:r>
          </a:p>
          <a:p>
            <a:pPr marL="137160" indent="0">
              <a:buNone/>
            </a:pPr>
            <a:r>
              <a:rPr lang="fr-FR" dirty="0" smtClean="0"/>
              <a:t>Il s’agit de donner, mais discrètement, sans être fier de sa générosité, sans attendre de retour.</a:t>
            </a:r>
          </a:p>
          <a:p>
            <a:endParaRPr lang="fr-FR" dirty="0"/>
          </a:p>
          <a:p>
            <a:endParaRPr lang="fr-FR" dirty="0" smtClean="0"/>
          </a:p>
          <a:p>
            <a:endParaRPr lang="fr-FR" dirty="0"/>
          </a:p>
        </p:txBody>
      </p:sp>
    </p:spTree>
    <p:extLst>
      <p:ext uri="{BB962C8B-B14F-4D97-AF65-F5344CB8AC3E}">
        <p14:creationId xmlns:p14="http://schemas.microsoft.com/office/powerpoint/2010/main" val="30450614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11321" r="9719"/>
          <a:stretch/>
        </p:blipFill>
        <p:spPr>
          <a:xfrm>
            <a:off x="179513" y="1111165"/>
            <a:ext cx="5505296" cy="5229200"/>
          </a:xfrm>
          <a:prstGeom prst="rect">
            <a:avLst/>
          </a:prstGeom>
        </p:spPr>
      </p:pic>
      <p:pic>
        <p:nvPicPr>
          <p:cNvPr id="4" name="Espace réservé du contenu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5464" t="10821" r="3713" b="5226"/>
          <a:stretch/>
        </p:blipFill>
        <p:spPr>
          <a:xfrm>
            <a:off x="5508104" y="116632"/>
            <a:ext cx="3287216" cy="2278869"/>
          </a:xfrm>
        </p:spPr>
      </p:pic>
      <p:cxnSp>
        <p:nvCxnSpPr>
          <p:cNvPr id="8" name="Connecteur en arc 7"/>
          <p:cNvCxnSpPr/>
          <p:nvPr/>
        </p:nvCxnSpPr>
        <p:spPr>
          <a:xfrm>
            <a:off x="2267744" y="2636912"/>
            <a:ext cx="4608512" cy="1088853"/>
          </a:xfrm>
          <a:prstGeom prst="curvedConnector3">
            <a:avLst/>
          </a:prstGeom>
          <a:ln w="3810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5868144" y="3725765"/>
            <a:ext cx="3000063" cy="2308324"/>
          </a:xfrm>
          <a:prstGeom prst="rect">
            <a:avLst/>
          </a:prstGeom>
          <a:noFill/>
        </p:spPr>
        <p:txBody>
          <a:bodyPr wrap="square" rtlCol="0">
            <a:spAutoFit/>
          </a:bodyPr>
          <a:lstStyle/>
          <a:p>
            <a:r>
              <a:rPr lang="fr-FR" dirty="0" smtClean="0"/>
              <a:t>« Doudou » offert par un enfant du caté pour des enfants abandonnés en Palestine, à Bethléem.</a:t>
            </a:r>
          </a:p>
          <a:p>
            <a:endParaRPr lang="fr-FR" dirty="0" smtClean="0"/>
          </a:p>
          <a:p>
            <a:r>
              <a:rPr lang="fr-FR" dirty="0" smtClean="0"/>
              <a:t>Il a donné ce qui lui était important, pour un enfant qu’il ne connaissait pas. </a:t>
            </a:r>
            <a:endParaRPr lang="fr-FR" dirty="0"/>
          </a:p>
        </p:txBody>
      </p:sp>
    </p:spTree>
    <p:extLst>
      <p:ext uri="{BB962C8B-B14F-4D97-AF65-F5344CB8AC3E}">
        <p14:creationId xmlns:p14="http://schemas.microsoft.com/office/powerpoint/2010/main" val="1882120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fr-FR" dirty="0" smtClean="0"/>
              <a:t>Prier</a:t>
            </a:r>
            <a:endParaRPr lang="fr-FR" dirty="0"/>
          </a:p>
        </p:txBody>
      </p:sp>
      <p:sp>
        <p:nvSpPr>
          <p:cNvPr id="3" name="Espace réservé du contenu 2"/>
          <p:cNvSpPr>
            <a:spLocks noGrp="1"/>
          </p:cNvSpPr>
          <p:nvPr>
            <p:ph idx="1"/>
          </p:nvPr>
        </p:nvSpPr>
        <p:spPr>
          <a:xfrm>
            <a:off x="457200" y="4265712"/>
            <a:ext cx="8229600" cy="2592288"/>
          </a:xfrm>
        </p:spPr>
        <p:txBody>
          <a:bodyPr>
            <a:normAutofit/>
          </a:bodyPr>
          <a:lstStyle/>
          <a:p>
            <a:endParaRPr lang="fr-FR" dirty="0" smtClean="0"/>
          </a:p>
          <a:p>
            <a:r>
              <a:rPr lang="fr-FR" dirty="0" smtClean="0"/>
              <a:t>Pendant le Carême, tu peux t’adresser à Dieu comme Jésus dit de le faire à ses disciples : dans le secret de ton cœur.</a:t>
            </a:r>
          </a:p>
          <a:p>
            <a:endParaRPr lang="fr-FR" dirty="0"/>
          </a:p>
          <a:p>
            <a:endParaRPr lang="fr-FR" dirty="0" smtClean="0"/>
          </a:p>
          <a:p>
            <a:endParaRPr lang="fr-FR" dirty="0"/>
          </a:p>
          <a:p>
            <a:endParaRPr lang="fr-FR" dirty="0" smtClean="0"/>
          </a:p>
          <a:p>
            <a:endParaRPr lang="fr-FR" dirty="0"/>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834"/>
          <a:stretch/>
        </p:blipFill>
        <p:spPr bwMode="auto">
          <a:xfrm>
            <a:off x="323528" y="260648"/>
            <a:ext cx="5184576" cy="426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70413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intentions que les catéchistes avaient apportées en Terre Sainte</a:t>
            </a:r>
            <a:endParaRPr lang="fr-FR" dirty="0"/>
          </a:p>
        </p:txBody>
      </p:sp>
      <p:pic>
        <p:nvPicPr>
          <p:cNvPr id="7170" name="Picture 2" descr="G:\Photos\2015\2015-02\TS Claire\9-3 Mars\P1010689.JPG"/>
          <p:cNvPicPr>
            <a:picLocks noGrp="1" noChangeAspect="1" noChangeArrowheads="1"/>
          </p:cNvPicPr>
          <p:nvPr>
            <p:ph idx="1"/>
          </p:nvPr>
        </p:nvPicPr>
        <p:blipFill rotWithShape="1">
          <a:blip r:embed="rId2" cstate="print"/>
          <a:srcRect t="8835" b="18684"/>
          <a:stretch/>
        </p:blipFill>
        <p:spPr bwMode="auto">
          <a:xfrm rot="20978567">
            <a:off x="349991" y="2181468"/>
            <a:ext cx="4104456" cy="3966655"/>
          </a:xfrm>
          <a:prstGeom prst="rect">
            <a:avLst/>
          </a:prstGeom>
          <a:noFill/>
        </p:spPr>
      </p:pic>
      <p:pic>
        <p:nvPicPr>
          <p:cNvPr id="7171" name="Picture 3" descr="G:\Photos\2015\2015-02\TS Claire\9-3 Mars\P1010695.JPG"/>
          <p:cNvPicPr>
            <a:picLocks noChangeAspect="1" noChangeArrowheads="1"/>
          </p:cNvPicPr>
          <p:nvPr/>
        </p:nvPicPr>
        <p:blipFill rotWithShape="1">
          <a:blip r:embed="rId3" cstate="print"/>
          <a:srcRect l="6984" t="6100" r="11684"/>
          <a:stretch/>
        </p:blipFill>
        <p:spPr bwMode="auto">
          <a:xfrm rot="6140269">
            <a:off x="5813402" y="1568341"/>
            <a:ext cx="2996988" cy="2595090"/>
          </a:xfrm>
          <a:prstGeom prst="rect">
            <a:avLst/>
          </a:prstGeom>
          <a:noFill/>
        </p:spPr>
      </p:pic>
      <p:pic>
        <p:nvPicPr>
          <p:cNvPr id="7172" name="Picture 4" descr="G:\Photos\2015\2015-02\TS Claire\9-3 Mars\P1010692.JPG"/>
          <p:cNvPicPr>
            <a:picLocks noChangeAspect="1" noChangeArrowheads="1"/>
          </p:cNvPicPr>
          <p:nvPr/>
        </p:nvPicPr>
        <p:blipFill>
          <a:blip r:embed="rId4" cstate="print"/>
          <a:srcRect/>
          <a:stretch>
            <a:fillRect/>
          </a:stretch>
        </p:blipFill>
        <p:spPr bwMode="auto">
          <a:xfrm>
            <a:off x="4860032" y="4293096"/>
            <a:ext cx="3131840" cy="234888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Photos\2015\2015-02\TS Claire\9-3 Mars\P1010703.JPG"/>
          <p:cNvPicPr>
            <a:picLocks noGrp="1" noChangeAspect="1" noChangeArrowheads="1"/>
          </p:cNvPicPr>
          <p:nvPr>
            <p:ph idx="1"/>
          </p:nvPr>
        </p:nvPicPr>
        <p:blipFill>
          <a:blip r:embed="rId2" cstate="print"/>
          <a:srcRect/>
          <a:stretch>
            <a:fillRect/>
          </a:stretch>
        </p:blipFill>
        <p:spPr bwMode="auto">
          <a:xfrm>
            <a:off x="4497826" y="332656"/>
            <a:ext cx="4549841" cy="3412381"/>
          </a:xfrm>
          <a:prstGeom prst="rect">
            <a:avLst/>
          </a:prstGeom>
          <a:noFill/>
        </p:spPr>
      </p:pic>
      <p:pic>
        <p:nvPicPr>
          <p:cNvPr id="8195" name="Picture 3" descr="G:\Photos\2015\2015-02\TS Claire\9-3 Mars\P1010709.JPG"/>
          <p:cNvPicPr>
            <a:picLocks noChangeAspect="1" noChangeArrowheads="1"/>
          </p:cNvPicPr>
          <p:nvPr/>
        </p:nvPicPr>
        <p:blipFill>
          <a:blip r:embed="rId3" cstate="print"/>
          <a:srcRect/>
          <a:stretch>
            <a:fillRect/>
          </a:stretch>
        </p:blipFill>
        <p:spPr bwMode="auto">
          <a:xfrm rot="4510682">
            <a:off x="64671" y="1080937"/>
            <a:ext cx="4475989" cy="3356992"/>
          </a:xfrm>
          <a:prstGeom prst="rect">
            <a:avLst/>
          </a:prstGeom>
          <a:noFill/>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75"/>
          <a:stretch/>
        </p:blipFill>
        <p:spPr bwMode="auto">
          <a:xfrm>
            <a:off x="3203848" y="4800605"/>
            <a:ext cx="6061930"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Vivre le Carême en images</a:t>
            </a:r>
            <a:endParaRPr lang="fr-FR" dirty="0"/>
          </a:p>
        </p:txBody>
      </p:sp>
      <p:sp>
        <p:nvSpPr>
          <p:cNvPr id="3" name="Espace réservé du contenu 2"/>
          <p:cNvSpPr>
            <a:spLocks noGrp="1"/>
          </p:cNvSpPr>
          <p:nvPr>
            <p:ph idx="1"/>
          </p:nvPr>
        </p:nvSpPr>
        <p:spPr/>
        <p:txBody>
          <a:bodyPr>
            <a:normAutofit/>
          </a:bodyPr>
          <a:lstStyle/>
          <a:p>
            <a:pPr algn="ctr"/>
            <a:r>
              <a:rPr lang="fr-FR" dirty="0"/>
              <a:t>Vivre le Carême, avec des photos prises en Terre Sainte, lors du Pèlerinage des catéchistes en 2015 </a:t>
            </a:r>
            <a:r>
              <a:rPr lang="fr-FR" dirty="0" smtClean="0"/>
              <a:t>avec </a:t>
            </a:r>
            <a:r>
              <a:rPr lang="fr-FR" dirty="0"/>
              <a:t>Monseigneur Aubertin et le Père Christophe Raimbault.</a:t>
            </a:r>
          </a:p>
          <a:p>
            <a:endParaRPr lang="fr-FR" dirty="0"/>
          </a:p>
          <a:p>
            <a:r>
              <a:rPr lang="fr-FR" dirty="0"/>
              <a:t>La Terre Sainte est l’endroit où a vécu  Jésus il y a plus de 2000 </a:t>
            </a:r>
            <a:r>
              <a:rPr lang="fr-FR" dirty="0" smtClean="0"/>
              <a:t>ans</a:t>
            </a:r>
          </a:p>
          <a:p>
            <a:endParaRPr lang="fr-FR" dirty="0" smtClean="0"/>
          </a:p>
          <a:p>
            <a:pPr algn="r"/>
            <a:r>
              <a:rPr lang="fr-FR" sz="1500" dirty="0" smtClean="0"/>
              <a:t>Les photos de ce diaporama sont toutes issues de ce pèlerinage</a:t>
            </a:r>
            <a:r>
              <a:rPr lang="fr-FR" dirty="0" smtClean="0"/>
              <a:t>.</a:t>
            </a:r>
            <a:endParaRPr lang="fr-FR" dirty="0"/>
          </a:p>
          <a:p>
            <a:endParaRPr lang="fr-FR" dirty="0"/>
          </a:p>
        </p:txBody>
      </p:sp>
    </p:spTree>
    <p:extLst>
      <p:ext uri="{BB962C8B-B14F-4D97-AF65-F5344CB8AC3E}">
        <p14:creationId xmlns:p14="http://schemas.microsoft.com/office/powerpoint/2010/main" val="221374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5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139952" y="188640"/>
            <a:ext cx="4485184" cy="4709160"/>
          </a:xfrm>
        </p:spPr>
        <p:txBody>
          <a:bodyPr/>
          <a:lstStyle/>
          <a:p>
            <a:pPr marL="137160" lvl="0" indent="0">
              <a:buClr>
                <a:srgbClr val="FFFFFF">
                  <a:shade val="95000"/>
                </a:srgbClr>
              </a:buClr>
              <a:buNone/>
            </a:pPr>
            <a:r>
              <a:rPr lang="fr-FR" dirty="0">
                <a:solidFill>
                  <a:srgbClr val="FFFFFF"/>
                </a:solidFill>
              </a:rPr>
              <a:t>Quelques mots, le </a:t>
            </a:r>
            <a:r>
              <a:rPr lang="fr-FR" b="1" dirty="0">
                <a:solidFill>
                  <a:srgbClr val="FFFFFF"/>
                </a:solidFill>
              </a:rPr>
              <a:t>« Notre Père », </a:t>
            </a:r>
            <a:r>
              <a:rPr lang="fr-FR" dirty="0">
                <a:solidFill>
                  <a:srgbClr val="FFFFFF"/>
                </a:solidFill>
              </a:rPr>
              <a:t>prononcés tout bas t’aident à penser à Dieu dans la journée, et à être avec Lui</a:t>
            </a:r>
          </a:p>
          <a:p>
            <a:endParaRPr lang="fr-FR"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3417702" cy="6302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8464" t="15696" r="4316" b="-560"/>
          <a:stretch/>
        </p:blipFill>
        <p:spPr>
          <a:xfrm>
            <a:off x="3985322" y="3068960"/>
            <a:ext cx="4868075" cy="2664296"/>
          </a:xfrm>
          <a:prstGeom prst="rect">
            <a:avLst/>
          </a:prstGeom>
        </p:spPr>
      </p:pic>
      <p:sp>
        <p:nvSpPr>
          <p:cNvPr id="2" name="ZoneTexte 1"/>
          <p:cNvSpPr txBox="1"/>
          <p:nvPr/>
        </p:nvSpPr>
        <p:spPr>
          <a:xfrm>
            <a:off x="5076056" y="6177675"/>
            <a:ext cx="3960440" cy="523220"/>
          </a:xfrm>
          <a:prstGeom prst="rect">
            <a:avLst/>
          </a:prstGeom>
          <a:noFill/>
        </p:spPr>
        <p:txBody>
          <a:bodyPr wrap="square" rtlCol="0">
            <a:spAutoFit/>
          </a:bodyPr>
          <a:lstStyle/>
          <a:p>
            <a:r>
              <a:rPr lang="fr-FR" sz="1400" i="1" dirty="0" smtClean="0"/>
              <a:t>A Jérusalem, il y a le Carmel du Pater, où le texte du Notre Père est écrit dans la plupart des langues</a:t>
            </a:r>
            <a:endParaRPr lang="fr-FR" sz="1400" i="1" dirty="0"/>
          </a:p>
        </p:txBody>
      </p:sp>
    </p:spTree>
    <p:extLst>
      <p:ext uri="{BB962C8B-B14F-4D97-AF65-F5344CB8AC3E}">
        <p14:creationId xmlns:p14="http://schemas.microsoft.com/office/powerpoint/2010/main" val="2353906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Mercredi des Cendres</a:t>
            </a:r>
            <a:endParaRPr lang="fr-FR" dirty="0"/>
          </a:p>
        </p:txBody>
      </p:sp>
      <p:sp>
        <p:nvSpPr>
          <p:cNvPr id="4" name="Espace réservé du contenu 3"/>
          <p:cNvSpPr>
            <a:spLocks noGrp="1"/>
          </p:cNvSpPr>
          <p:nvPr>
            <p:ph idx="1"/>
          </p:nvPr>
        </p:nvSpPr>
        <p:spPr>
          <a:xfrm>
            <a:off x="251520" y="2643896"/>
            <a:ext cx="4752528" cy="3960440"/>
          </a:xfrm>
        </p:spPr>
        <p:txBody>
          <a:bodyPr/>
          <a:lstStyle/>
          <a:p>
            <a:pPr marL="137160" lvl="0" indent="0">
              <a:buClr>
                <a:srgbClr val="FFFFFF">
                  <a:shade val="95000"/>
                </a:srgbClr>
              </a:buClr>
              <a:buNone/>
            </a:pPr>
            <a:r>
              <a:rPr lang="fr-FR" sz="2600" dirty="0">
                <a:solidFill>
                  <a:srgbClr val="FFFFFF"/>
                </a:solidFill>
              </a:rPr>
              <a:t>Les cendres que l’on utilise pour la célébration sont faites en brulant les rameaux bénis au dimanche des Rameaux de l’année dernière</a:t>
            </a:r>
            <a:r>
              <a:rPr lang="fr-FR" sz="2600" dirty="0" smtClean="0">
                <a:solidFill>
                  <a:srgbClr val="FFFFFF"/>
                </a:solidFill>
              </a:rPr>
              <a:t>.</a:t>
            </a:r>
          </a:p>
          <a:p>
            <a:pPr marL="137160" lvl="0" indent="0">
              <a:buClr>
                <a:srgbClr val="FFFFFF">
                  <a:shade val="95000"/>
                </a:srgbClr>
              </a:buClr>
              <a:buNone/>
            </a:pPr>
            <a:endParaRPr lang="fr-FR" sz="2600" dirty="0" smtClean="0">
              <a:solidFill>
                <a:srgbClr val="FFFFFF"/>
              </a:solidFill>
            </a:endParaRPr>
          </a:p>
          <a:p>
            <a:pPr marL="137160" lvl="0" indent="0">
              <a:buClr>
                <a:srgbClr val="FFFFFF">
                  <a:shade val="95000"/>
                </a:srgbClr>
              </a:buClr>
              <a:buNone/>
            </a:pPr>
            <a:r>
              <a:rPr lang="fr-FR" sz="2600" dirty="0" smtClean="0">
                <a:solidFill>
                  <a:srgbClr val="FFFFFF"/>
                </a:solidFill>
              </a:rPr>
              <a:t>Le </a:t>
            </a:r>
            <a:r>
              <a:rPr lang="fr-FR" sz="2600" dirty="0">
                <a:solidFill>
                  <a:srgbClr val="FFFFFF"/>
                </a:solidFill>
              </a:rPr>
              <a:t>feu qui </a:t>
            </a:r>
            <a:r>
              <a:rPr lang="fr-FR" sz="2600" dirty="0" smtClean="0">
                <a:solidFill>
                  <a:srgbClr val="FFFFFF"/>
                </a:solidFill>
              </a:rPr>
              <a:t>brûle </a:t>
            </a:r>
            <a:r>
              <a:rPr lang="fr-FR" sz="2600" dirty="0">
                <a:solidFill>
                  <a:srgbClr val="FFFFFF"/>
                </a:solidFill>
              </a:rPr>
              <a:t>évoque le feu de l’amour qui réduit en cendres tout ce qui est péché.</a:t>
            </a:r>
          </a:p>
          <a:p>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1268760"/>
            <a:ext cx="3533778" cy="5301208"/>
          </a:xfrm>
          <a:prstGeom prst="rect">
            <a:avLst/>
          </a:prstGeom>
        </p:spPr>
      </p:pic>
    </p:spTree>
    <p:extLst>
      <p:ext uri="{BB962C8B-B14F-4D97-AF65-F5344CB8AC3E}">
        <p14:creationId xmlns:p14="http://schemas.microsoft.com/office/powerpoint/2010/main" val="35178132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3140968"/>
            <a:ext cx="8229600" cy="3456424"/>
          </a:xfrm>
        </p:spPr>
        <p:txBody>
          <a:bodyPr>
            <a:normAutofit fontScale="92500" lnSpcReduction="10000"/>
          </a:bodyPr>
          <a:lstStyle/>
          <a:p>
            <a:endParaRPr lang="fr-FR" dirty="0"/>
          </a:p>
          <a:p>
            <a:endParaRPr lang="fr-FR" dirty="0" smtClean="0"/>
          </a:p>
          <a:p>
            <a:r>
              <a:rPr lang="fr-FR" dirty="0" smtClean="0"/>
              <a:t>Les cendres sont un bienfait pour le potager…  quel engrais vais-je choisir pour que mon jardin fleurisse de façon plus éclatante à Pâques ?</a:t>
            </a:r>
          </a:p>
          <a:p>
            <a:endParaRPr lang="fr-FR" dirty="0"/>
          </a:p>
          <a:p>
            <a:r>
              <a:rPr lang="fr-FR" dirty="0" smtClean="0"/>
              <a:t>Je pense à trois bons engrais que je choisis pour vivre le carême,</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188640"/>
            <a:ext cx="6372200" cy="3584363"/>
          </a:xfrm>
          <a:prstGeom prst="rect">
            <a:avLst/>
          </a:prstGeom>
        </p:spPr>
      </p:pic>
    </p:spTree>
    <p:extLst>
      <p:ext uri="{BB962C8B-B14F-4D97-AF65-F5344CB8AC3E}">
        <p14:creationId xmlns:p14="http://schemas.microsoft.com/office/powerpoint/2010/main" val="19956665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1</a:t>
            </a:r>
            <a:r>
              <a:rPr lang="fr-FR" baseline="30000" dirty="0" smtClean="0"/>
              <a:t>er</a:t>
            </a:r>
            <a:r>
              <a:rPr lang="fr-FR" dirty="0" smtClean="0"/>
              <a:t> Dimanche de Carême</a:t>
            </a:r>
            <a:endParaRPr lang="fr-FR" dirty="0"/>
          </a:p>
        </p:txBody>
      </p:sp>
      <p:sp>
        <p:nvSpPr>
          <p:cNvPr id="3" name="Espace réservé du contenu 2"/>
          <p:cNvSpPr>
            <a:spLocks noGrp="1"/>
          </p:cNvSpPr>
          <p:nvPr>
            <p:ph idx="1"/>
          </p:nvPr>
        </p:nvSpPr>
        <p:spPr/>
        <p:txBody>
          <a:bodyPr/>
          <a:lstStyle/>
          <a:p>
            <a:endParaRPr lang="fr-FR" dirty="0" smtClean="0"/>
          </a:p>
          <a:p>
            <a:pPr>
              <a:buNone/>
            </a:pPr>
            <a:r>
              <a:rPr lang="fr-FR" b="1" dirty="0" smtClean="0"/>
              <a:t>Le désert : </a:t>
            </a:r>
          </a:p>
          <a:p>
            <a:pPr>
              <a:buNone/>
            </a:pPr>
            <a:endParaRPr lang="fr-FR" b="1" dirty="0" smtClean="0"/>
          </a:p>
          <a:p>
            <a:pPr>
              <a:buNone/>
            </a:pPr>
            <a:r>
              <a:rPr lang="fr-FR" dirty="0" smtClean="0"/>
              <a:t>Les tentations</a:t>
            </a:r>
          </a:p>
          <a:p>
            <a:pPr>
              <a:buNone/>
            </a:pPr>
            <a:r>
              <a:rPr lang="fr-FR" dirty="0" smtClean="0"/>
              <a:t>De Jésus.</a:t>
            </a:r>
            <a:endParaRPr lang="fr-FR"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2060848"/>
            <a:ext cx="5356845" cy="4020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7069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r>
              <a:rPr lang="fr-FR" dirty="0"/>
              <a:t>Même Jésus, vrai homme et vrai Dieu, a été tenté par le diable dans le désert</a:t>
            </a:r>
            <a:r>
              <a:rPr lang="fr-FR" dirty="0" smtClean="0"/>
              <a:t>.</a:t>
            </a:r>
          </a:p>
          <a:p>
            <a:pPr marL="137160" indent="0">
              <a:buNone/>
            </a:pPr>
            <a:endParaRPr lang="fr-FR" dirty="0"/>
          </a:p>
          <a:p>
            <a:r>
              <a:rPr lang="fr-FR" dirty="0" smtClean="0"/>
              <a:t>Dieu nous a donné une preuve de sa confiance : la liberté de choisir entre le bien et le mal.</a:t>
            </a:r>
          </a:p>
          <a:p>
            <a:endParaRPr lang="fr-FR" dirty="0" smtClean="0"/>
          </a:p>
          <a:p>
            <a:endParaRPr lang="fr-FR" dirty="0" smtClean="0"/>
          </a:p>
          <a:p>
            <a:endParaRPr lang="fr-FR" dirty="0" smtClean="0"/>
          </a:p>
          <a:p>
            <a:r>
              <a:rPr lang="fr-FR" sz="2000" dirty="0" smtClean="0"/>
              <a:t>( le Diable appelé aussi « Satan » ou « Tentateur ». C ’est un ange qui a désobéi à Dieu. Il tente de tromper les hommes pour les éloigner du Royaume des Cieux)</a:t>
            </a:r>
          </a:p>
          <a:p>
            <a:endParaRPr lang="fr-FR" dirty="0" smtClean="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50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188640"/>
            <a:ext cx="7272808" cy="5454606"/>
          </a:xfrm>
        </p:spPr>
      </p:pic>
      <p:sp>
        <p:nvSpPr>
          <p:cNvPr id="7" name="Rectangle 6"/>
          <p:cNvSpPr/>
          <p:nvPr/>
        </p:nvSpPr>
        <p:spPr>
          <a:xfrm>
            <a:off x="827584" y="6021288"/>
            <a:ext cx="7765267" cy="584775"/>
          </a:xfrm>
          <a:prstGeom prst="rect">
            <a:avLst/>
          </a:prstGeom>
        </p:spPr>
        <p:txBody>
          <a:bodyPr wrap="none">
            <a:spAutoFit/>
          </a:bodyPr>
          <a:lstStyle/>
          <a:p>
            <a:pPr algn="ctr"/>
            <a:r>
              <a:rPr lang="fr-FR" sz="3200" dirty="0" smtClean="0"/>
              <a:t>« Jésus fut conduit au désert par l’Esprit »</a:t>
            </a:r>
          </a:p>
        </p:txBody>
      </p:sp>
    </p:spTree>
    <p:extLst>
      <p:ext uri="{BB962C8B-B14F-4D97-AF65-F5344CB8AC3E}">
        <p14:creationId xmlns:p14="http://schemas.microsoft.com/office/powerpoint/2010/main" val="2125945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395536" y="0"/>
            <a:ext cx="8229600" cy="5976664"/>
          </a:xfrm>
        </p:spPr>
        <p:txBody>
          <a:bodyPr>
            <a:normAutofit/>
          </a:bodyPr>
          <a:lstStyle/>
          <a:p>
            <a:pPr>
              <a:buNone/>
            </a:pPr>
            <a:endParaRPr lang="fr-FR" dirty="0" smtClean="0"/>
          </a:p>
          <a:p>
            <a:endParaRPr lang="fr-FR" dirty="0" smtClean="0"/>
          </a:p>
          <a:p>
            <a:r>
              <a:rPr lang="fr-FR" dirty="0" smtClean="0"/>
              <a:t>Prends tu du temps pour te poser ?</a:t>
            </a:r>
          </a:p>
          <a:p>
            <a:endParaRPr lang="fr-FR" dirty="0" smtClean="0"/>
          </a:p>
          <a:p>
            <a:pPr>
              <a:buNone/>
            </a:pPr>
            <a:r>
              <a:rPr lang="fr-FR" dirty="0" smtClean="0"/>
              <a:t> </a:t>
            </a:r>
          </a:p>
          <a:p>
            <a:r>
              <a:rPr lang="fr-FR" dirty="0" smtClean="0"/>
              <a:t>Que veux-tu changer dans ta vie pour laisser plus de place à Dieu ?</a:t>
            </a:r>
            <a:endParaRPr lang="fr-FR"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3501008"/>
            <a:ext cx="4067782" cy="301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9072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a:t>
            </a:r>
            <a:r>
              <a:rPr lang="fr-FR" baseline="30000" dirty="0" smtClean="0"/>
              <a:t>ème</a:t>
            </a:r>
            <a:r>
              <a:rPr lang="fr-FR" dirty="0" smtClean="0"/>
              <a:t> dimanche de Carême</a:t>
            </a:r>
            <a:endParaRPr lang="fr-FR" dirty="0"/>
          </a:p>
        </p:txBody>
      </p:sp>
      <p:sp>
        <p:nvSpPr>
          <p:cNvPr id="3" name="Espace réservé du contenu 2"/>
          <p:cNvSpPr>
            <a:spLocks noGrp="1"/>
          </p:cNvSpPr>
          <p:nvPr>
            <p:ph idx="1"/>
          </p:nvPr>
        </p:nvSpPr>
        <p:spPr/>
        <p:txBody>
          <a:bodyPr/>
          <a:lstStyle/>
          <a:p>
            <a:r>
              <a:rPr lang="fr-FR" dirty="0" smtClean="0"/>
              <a:t>La Transfiguration</a:t>
            </a:r>
            <a:endParaRPr lang="fr-FR"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348880"/>
            <a:ext cx="4680520" cy="429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2636912"/>
            <a:ext cx="2616291" cy="1962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40732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Photos\2015\2015-02\TS Claire\6-28 février\P1010108.JPG"/>
          <p:cNvPicPr>
            <a:picLocks noGrp="1" noChangeAspect="1" noChangeArrowheads="1"/>
          </p:cNvPicPr>
          <p:nvPr>
            <p:ph idx="1"/>
          </p:nvPr>
        </p:nvPicPr>
        <p:blipFill>
          <a:blip r:embed="rId2" cstate="print"/>
          <a:srcRect/>
          <a:stretch>
            <a:fillRect/>
          </a:stretch>
        </p:blipFill>
        <p:spPr bwMode="auto">
          <a:xfrm>
            <a:off x="1403648" y="332656"/>
            <a:ext cx="6278033" cy="4708525"/>
          </a:xfrm>
          <a:prstGeom prst="rect">
            <a:avLst/>
          </a:prstGeom>
          <a:noFill/>
        </p:spPr>
      </p:pic>
      <p:sp>
        <p:nvSpPr>
          <p:cNvPr id="5" name="ZoneTexte 4"/>
          <p:cNvSpPr txBox="1"/>
          <p:nvPr/>
        </p:nvSpPr>
        <p:spPr>
          <a:xfrm>
            <a:off x="395536" y="5301208"/>
            <a:ext cx="8424936" cy="523220"/>
          </a:xfrm>
          <a:prstGeom prst="rect">
            <a:avLst/>
          </a:prstGeom>
          <a:noFill/>
        </p:spPr>
        <p:txBody>
          <a:bodyPr wrap="square" rtlCol="0">
            <a:spAutoFit/>
          </a:bodyPr>
          <a:lstStyle/>
          <a:p>
            <a:pPr>
              <a:buNone/>
            </a:pPr>
            <a:r>
              <a:rPr lang="fr-FR" sz="2800" dirty="0" smtClean="0"/>
              <a:t>« Celui-ci est mon Fils bien-aimé […], écoutez-le !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404664"/>
            <a:ext cx="8229600" cy="4709160"/>
          </a:xfrm>
        </p:spPr>
        <p:txBody>
          <a:bodyPr/>
          <a:lstStyle/>
          <a:p>
            <a:pPr lvl="1">
              <a:buNone/>
            </a:pPr>
            <a:r>
              <a:rPr lang="fr-FR" sz="2800" dirty="0" smtClean="0"/>
              <a:t>   Est-ce que j’écoute Jésus ?</a:t>
            </a:r>
          </a:p>
          <a:p>
            <a:pPr lvl="1">
              <a:buNone/>
            </a:pPr>
            <a:endParaRPr lang="fr-FR" sz="2800" dirty="0" smtClean="0"/>
          </a:p>
          <a:p>
            <a:pPr lvl="1">
              <a:buNone/>
            </a:pPr>
            <a:endParaRPr lang="fr-FR" sz="2800" dirty="0" smtClean="0"/>
          </a:p>
          <a:p>
            <a:pPr lvl="2">
              <a:buNone/>
            </a:pPr>
            <a:r>
              <a:rPr lang="fr-FR" sz="2800" dirty="0" smtClean="0"/>
              <a:t>Est-ce que je cherche à le découvrir plus ?</a:t>
            </a:r>
          </a:p>
          <a:p>
            <a:pPr>
              <a:buNone/>
            </a:pPr>
            <a:endParaRPr lang="fr-FR" dirty="0" smtClean="0"/>
          </a:p>
          <a:p>
            <a:pPr>
              <a:buNone/>
            </a:pPr>
            <a:endParaRPr lang="fr-FR" dirty="0" smtClean="0"/>
          </a:p>
          <a:p>
            <a:pPr>
              <a:buNone/>
            </a:pPr>
            <a:endParaRPr lang="fr-FR" dirty="0" smtClean="0"/>
          </a:p>
          <a:p>
            <a:pPr>
              <a:buNone/>
            </a:pPr>
            <a:endParaRPr lang="fr-F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2770821"/>
            <a:ext cx="4824536" cy="361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5436096" y="6381328"/>
            <a:ext cx="3816424" cy="338554"/>
          </a:xfrm>
          <a:prstGeom prst="rect">
            <a:avLst/>
          </a:prstGeom>
          <a:noFill/>
        </p:spPr>
        <p:txBody>
          <a:bodyPr wrap="square" rtlCol="0">
            <a:spAutoFit/>
          </a:bodyPr>
          <a:lstStyle/>
          <a:p>
            <a:r>
              <a:rPr lang="fr-FR" sz="1600" i="1" dirty="0" smtClean="0"/>
              <a:t>Manuscrit de la Mer Morte, à Qumran</a:t>
            </a:r>
            <a:endParaRPr lang="fr-FR" sz="1600" i="1" dirty="0"/>
          </a:p>
        </p:txBody>
      </p:sp>
    </p:spTree>
    <p:extLst>
      <p:ext uri="{BB962C8B-B14F-4D97-AF65-F5344CB8AC3E}">
        <p14:creationId xmlns:p14="http://schemas.microsoft.com/office/powerpoint/2010/main" val="4276545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p:txBody>
          <a:bodyPr/>
          <a:lstStyle/>
          <a:p>
            <a:endParaRPr lang="fr-FR" dirty="0"/>
          </a:p>
        </p:txBody>
      </p:sp>
      <p:pic>
        <p:nvPicPr>
          <p:cNvPr id="7" name="Image 6" descr="Group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1340768"/>
            <a:ext cx="6955170" cy="5216377"/>
          </a:xfrm>
          <a:prstGeom prst="rect">
            <a:avLst/>
          </a:prstGeom>
        </p:spPr>
      </p:pic>
      <p:pic>
        <p:nvPicPr>
          <p:cNvPr id="1027" name="Picture 3" descr="C:\Partage\Pélerinages\Pélerinage Terre Sainte 2015\logo\logo définitif au 14 ma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6632"/>
            <a:ext cx="2800677"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5613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a:t>
            </a:r>
            <a:r>
              <a:rPr lang="fr-FR" baseline="30000" dirty="0" smtClean="0"/>
              <a:t>ème</a:t>
            </a:r>
            <a:r>
              <a:rPr lang="fr-FR" dirty="0" smtClean="0"/>
              <a:t> dimanche de Carême</a:t>
            </a:r>
            <a:endParaRPr lang="fr-FR" dirty="0"/>
          </a:p>
        </p:txBody>
      </p:sp>
      <p:sp>
        <p:nvSpPr>
          <p:cNvPr id="3" name="Espace réservé du contenu 2"/>
          <p:cNvSpPr>
            <a:spLocks noGrp="1"/>
          </p:cNvSpPr>
          <p:nvPr>
            <p:ph idx="1"/>
          </p:nvPr>
        </p:nvSpPr>
        <p:spPr/>
        <p:txBody>
          <a:bodyPr/>
          <a:lstStyle/>
          <a:p>
            <a:r>
              <a:rPr lang="fr-FR" dirty="0" smtClean="0"/>
              <a:t>La Samaritaine</a:t>
            </a:r>
            <a:endParaRPr lang="fr-FR" dirty="0"/>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4884" r="6897"/>
          <a:stretch/>
        </p:blipFill>
        <p:spPr>
          <a:xfrm>
            <a:off x="4283968" y="1556792"/>
            <a:ext cx="3316894" cy="5013176"/>
          </a:xfrm>
          <a:prstGeom prst="rect">
            <a:avLst/>
          </a:prstGeom>
        </p:spPr>
      </p:pic>
    </p:spTree>
    <p:extLst>
      <p:ext uri="{BB962C8B-B14F-4D97-AF65-F5344CB8AC3E}">
        <p14:creationId xmlns:p14="http://schemas.microsoft.com/office/powerpoint/2010/main" val="1717166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3" y="476672"/>
            <a:ext cx="4968553" cy="6120680"/>
          </a:xfrm>
        </p:spPr>
        <p:txBody>
          <a:bodyPr>
            <a:normAutofit fontScale="92500" lnSpcReduction="10000"/>
          </a:bodyPr>
          <a:lstStyle/>
          <a:p>
            <a:pPr marL="137160" indent="0">
              <a:buNone/>
            </a:pPr>
            <a:r>
              <a:rPr lang="fr-FR" dirty="0" smtClean="0"/>
              <a:t>«  Beaucoup de Samaritains de cette ville, crurent en Jésus, à cause de la parole de la femme qui rendait ce témoignage »</a:t>
            </a:r>
          </a:p>
          <a:p>
            <a:endParaRPr lang="fr-FR" dirty="0" smtClean="0"/>
          </a:p>
          <a:p>
            <a:endParaRPr lang="fr-FR" dirty="0" smtClean="0"/>
          </a:p>
          <a:p>
            <a:endParaRPr lang="fr-FR" dirty="0" smtClean="0"/>
          </a:p>
          <a:p>
            <a:endParaRPr lang="fr-FR" dirty="0"/>
          </a:p>
          <a:p>
            <a:endParaRPr lang="fr-FR" dirty="0" smtClean="0"/>
          </a:p>
          <a:p>
            <a:r>
              <a:rPr lang="fr-FR" dirty="0" smtClean="0"/>
              <a:t>Comme les Samaritains, est-ce que je crois en Dieu « sur Parole » ?</a:t>
            </a:r>
          </a:p>
          <a:p>
            <a:endParaRPr lang="fr-FR" dirty="0" smtClean="0"/>
          </a:p>
          <a:p>
            <a:r>
              <a:rPr lang="fr-FR" dirty="0" smtClean="0"/>
              <a:t>Est-ce que  je parle de Jésus ?</a:t>
            </a:r>
            <a:endParaRPr lang="fr-F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7" y="476672"/>
            <a:ext cx="3535363"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7106112" y="5264297"/>
            <a:ext cx="1800200" cy="461665"/>
          </a:xfrm>
          <a:prstGeom prst="rect">
            <a:avLst/>
          </a:prstGeom>
          <a:noFill/>
        </p:spPr>
        <p:txBody>
          <a:bodyPr wrap="square" rtlCol="0">
            <a:spAutoFit/>
          </a:bodyPr>
          <a:lstStyle/>
          <a:p>
            <a:r>
              <a:rPr lang="fr-FR" sz="1200" i="1" dirty="0" smtClean="0"/>
              <a:t>Puit à </a:t>
            </a:r>
            <a:r>
              <a:rPr lang="fr-FR" sz="1200" i="1" dirty="0" err="1" smtClean="0"/>
              <a:t>Thabga</a:t>
            </a:r>
            <a:r>
              <a:rPr lang="fr-FR" sz="1200" i="1" dirty="0" smtClean="0"/>
              <a:t>, lieu de la multiplication des pains</a:t>
            </a:r>
            <a:endParaRPr lang="fr-FR" sz="1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50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1000"/>
                                        <p:tgtEl>
                                          <p:spTgt spid="3">
                                            <p:txEl>
                                              <p:pRg st="8" end="8"/>
                                            </p:txEl>
                                          </p:spTgt>
                                        </p:tgtEl>
                                      </p:cBhvr>
                                    </p:animEffect>
                                    <p:anim calcmode="lin" valueType="num">
                                      <p:cBhvr>
                                        <p:cTn id="2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4</a:t>
            </a:r>
            <a:r>
              <a:rPr lang="fr-FR" baseline="30000" dirty="0" smtClean="0"/>
              <a:t>ème</a:t>
            </a:r>
            <a:r>
              <a:rPr lang="fr-FR" dirty="0" smtClean="0"/>
              <a:t> Dimanche de Carême</a:t>
            </a:r>
            <a:endParaRPr lang="fr-FR" dirty="0"/>
          </a:p>
        </p:txBody>
      </p:sp>
      <p:sp>
        <p:nvSpPr>
          <p:cNvPr id="3" name="Espace réservé du contenu 2"/>
          <p:cNvSpPr>
            <a:spLocks noGrp="1"/>
          </p:cNvSpPr>
          <p:nvPr>
            <p:ph idx="1"/>
          </p:nvPr>
        </p:nvSpPr>
        <p:spPr/>
        <p:txBody>
          <a:bodyPr/>
          <a:lstStyle/>
          <a:p>
            <a:endParaRPr lang="fr-FR" dirty="0" smtClean="0"/>
          </a:p>
          <a:p>
            <a:endParaRPr lang="fr-FR" dirty="0"/>
          </a:p>
          <a:p>
            <a:endParaRPr lang="fr-FR" dirty="0" smtClean="0"/>
          </a:p>
          <a:p>
            <a:endParaRPr lang="fr-FR" dirty="0"/>
          </a:p>
          <a:p>
            <a:r>
              <a:rPr lang="fr-FR" dirty="0" smtClean="0"/>
              <a:t>Guérison de l’aveugle-né</a:t>
            </a:r>
            <a:endParaRPr lang="fr-FR" dirty="0"/>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1628800"/>
            <a:ext cx="3187948" cy="4752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6839744" y="6488668"/>
            <a:ext cx="2304256" cy="369332"/>
          </a:xfrm>
          <a:prstGeom prst="rect">
            <a:avLst/>
          </a:prstGeom>
          <a:noFill/>
        </p:spPr>
        <p:txBody>
          <a:bodyPr wrap="square" rtlCol="0">
            <a:spAutoFit/>
          </a:bodyPr>
          <a:lstStyle/>
          <a:p>
            <a:r>
              <a:rPr lang="fr-FR" dirty="0" smtClean="0"/>
              <a:t>Piscine de </a:t>
            </a:r>
            <a:r>
              <a:rPr lang="fr-FR" dirty="0" err="1" smtClean="0"/>
              <a:t>Bethséda</a:t>
            </a:r>
            <a:endParaRPr lang="fr-FR" dirty="0"/>
          </a:p>
        </p:txBody>
      </p:sp>
    </p:spTree>
    <p:extLst>
      <p:ext uri="{BB962C8B-B14F-4D97-AF65-F5344CB8AC3E}">
        <p14:creationId xmlns:p14="http://schemas.microsoft.com/office/powerpoint/2010/main" val="41963298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04664"/>
            <a:ext cx="8229600" cy="5904696"/>
          </a:xfrm>
        </p:spPr>
        <p:txBody>
          <a:bodyPr/>
          <a:lstStyle/>
          <a:p>
            <a:pPr algn="ctr"/>
            <a:r>
              <a:rPr lang="fr-FR" sz="3600" dirty="0" smtClean="0"/>
              <a:t>« Il m’a ouvert les yeux. »</a:t>
            </a:r>
          </a:p>
          <a:p>
            <a:endParaRPr lang="fr-FR" dirty="0" smtClean="0"/>
          </a:p>
          <a:p>
            <a:r>
              <a:rPr lang="fr-FR" dirty="0" smtClean="0"/>
              <a:t>L’aveugle-né est dans la nuit. Jésus lui apporte la lumière.</a:t>
            </a:r>
          </a:p>
          <a:p>
            <a:endParaRPr lang="fr-FR" dirty="0" smtClean="0"/>
          </a:p>
          <a:p>
            <a:endParaRPr lang="fr-FR" dirty="0" smtClean="0"/>
          </a:p>
          <a:p>
            <a:endParaRPr lang="fr-FR" dirty="0"/>
          </a:p>
          <a:p>
            <a:endParaRPr lang="fr-FR" dirty="0"/>
          </a:p>
          <a:p>
            <a:r>
              <a:rPr lang="fr-FR" dirty="0" smtClean="0"/>
              <a:t>« Comme l’aveugle-né a retrouvé la vue, ouvre nos yeux, notre intelligence et notre cœur pour que nous croyions en toi. »</a:t>
            </a:r>
            <a:endParaRPr lang="fr-FR" dirty="0"/>
          </a:p>
        </p:txBody>
      </p:sp>
      <p:pic>
        <p:nvPicPr>
          <p:cNvPr id="512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2951"/>
          <a:stretch/>
        </p:blipFill>
        <p:spPr bwMode="auto">
          <a:xfrm>
            <a:off x="3275856" y="2492896"/>
            <a:ext cx="2542901" cy="195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32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5</a:t>
            </a:r>
            <a:r>
              <a:rPr lang="fr-FR" baseline="30000" dirty="0" smtClean="0"/>
              <a:t>ème</a:t>
            </a:r>
            <a:r>
              <a:rPr lang="fr-FR" dirty="0" smtClean="0"/>
              <a:t> Dimanche de Carême</a:t>
            </a:r>
            <a:endParaRPr lang="fr-FR" dirty="0"/>
          </a:p>
        </p:txBody>
      </p:sp>
      <p:sp>
        <p:nvSpPr>
          <p:cNvPr id="3" name="Espace réservé du contenu 2"/>
          <p:cNvSpPr>
            <a:spLocks noGrp="1"/>
          </p:cNvSpPr>
          <p:nvPr>
            <p:ph idx="1"/>
          </p:nvPr>
        </p:nvSpPr>
        <p:spPr/>
        <p:txBody>
          <a:bodyPr/>
          <a:lstStyle/>
          <a:p>
            <a:r>
              <a:rPr lang="fr-FR" dirty="0" err="1" smtClean="0"/>
              <a:t>Resurrection</a:t>
            </a:r>
            <a:r>
              <a:rPr lang="fr-FR" dirty="0" smtClean="0"/>
              <a:t> de Lazare</a:t>
            </a:r>
            <a:endParaRPr lang="fr-FR" dirty="0"/>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556792"/>
            <a:ext cx="3851145" cy="513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82962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1560" y="548680"/>
            <a:ext cx="8229600" cy="5904656"/>
          </a:xfrm>
        </p:spPr>
        <p:txBody>
          <a:bodyPr>
            <a:normAutofit fontScale="92500" lnSpcReduction="20000"/>
          </a:bodyPr>
          <a:lstStyle/>
          <a:p>
            <a:pPr algn="ctr"/>
            <a:r>
              <a:rPr lang="fr-FR" sz="3600" dirty="0" smtClean="0"/>
              <a:t>«  Lazare, </a:t>
            </a:r>
            <a:r>
              <a:rPr lang="fr-FR" sz="3600" dirty="0" smtClean="0"/>
              <a:t>viens </a:t>
            </a:r>
            <a:r>
              <a:rPr lang="fr-FR" sz="3600" dirty="0" smtClean="0"/>
              <a:t>dehors ! »</a:t>
            </a:r>
          </a:p>
          <a:p>
            <a:pPr algn="ctr"/>
            <a:r>
              <a:rPr lang="fr-FR" sz="3600" dirty="0" smtClean="0"/>
              <a:t>« Déliez-le, et laissez-le aller. »</a:t>
            </a:r>
          </a:p>
          <a:p>
            <a:pPr algn="ctr"/>
            <a:endParaRPr lang="fr-FR" sz="3600" dirty="0"/>
          </a:p>
          <a:p>
            <a:pPr algn="ctr"/>
            <a:endParaRPr lang="fr-FR" sz="3600" dirty="0" smtClean="0"/>
          </a:p>
          <a:p>
            <a:pPr algn="ctr"/>
            <a:endParaRPr lang="fr-FR" sz="3600" dirty="0"/>
          </a:p>
          <a:p>
            <a:pPr algn="ctr"/>
            <a:r>
              <a:rPr lang="fr-FR" sz="3600" dirty="0" smtClean="0"/>
              <a:t>Merci Seigneur, car tu m’appelles à sortir de mes ténèbres, à aller vers la lumière, la vie.</a:t>
            </a:r>
          </a:p>
          <a:p>
            <a:pPr algn="ctr"/>
            <a:endParaRPr lang="fr-FR" sz="3600" dirty="0" smtClean="0"/>
          </a:p>
          <a:p>
            <a:pPr algn="ctr"/>
            <a:r>
              <a:rPr lang="fr-FR" sz="3600" dirty="0" smtClean="0"/>
              <a:t>Merci Seigneur, car tu sais ce qui est bon pour moi, et ce qui m’empêche d’avancer,  ce qui m’emprisonne.  </a:t>
            </a:r>
            <a:endParaRPr lang="fr-FR"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50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32983" y="1600200"/>
            <a:ext cx="6278034"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7897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Semaine Sainte</a:t>
            </a:r>
            <a:endParaRPr lang="fr-FR" dirty="0"/>
          </a:p>
        </p:txBody>
      </p:sp>
      <p:sp>
        <p:nvSpPr>
          <p:cNvPr id="3" name="Espace réservé du contenu 2"/>
          <p:cNvSpPr>
            <a:spLocks noGrp="1"/>
          </p:cNvSpPr>
          <p:nvPr>
            <p:ph idx="1"/>
          </p:nvPr>
        </p:nvSpPr>
        <p:spPr/>
        <p:txBody>
          <a:bodyPr/>
          <a:lstStyle/>
          <a:p>
            <a:r>
              <a:rPr lang="fr-FR" dirty="0" smtClean="0"/>
              <a:t>A la fin du Carême, nous entrons dans la Semaine Sainte qui nous conduit à Pâques,       7 jours d’amour.                                                     C’est une semaine très importante qui nous aide à revivre les derniers jours de la vie de Jésus, sa mort et sa Résurrection.</a:t>
            </a:r>
          </a:p>
          <a:p>
            <a:endParaRPr lang="fr-FR" dirty="0" smtClean="0"/>
          </a:p>
          <a:p>
            <a:endParaRPr lang="fr-FR" dirty="0" smtClean="0"/>
          </a:p>
          <a:p>
            <a:r>
              <a:rPr lang="fr-FR" dirty="0" smtClean="0"/>
              <a:t>Et si nous nous mettions en chemin pour nous laisser aimer…..</a:t>
            </a:r>
          </a:p>
          <a:p>
            <a:endParaRPr lang="fr-FR" dirty="0" smtClean="0"/>
          </a:p>
        </p:txBody>
      </p:sp>
    </p:spTree>
    <p:extLst>
      <p:ext uri="{BB962C8B-B14F-4D97-AF65-F5344CB8AC3E}">
        <p14:creationId xmlns:p14="http://schemas.microsoft.com/office/powerpoint/2010/main" val="245427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fr-FR" dirty="0" smtClean="0"/>
              <a:t>Les Rameaux</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rcRect l="3446"/>
          <a:stretch>
            <a:fillRect/>
          </a:stretch>
        </p:blipFill>
        <p:spPr>
          <a:xfrm>
            <a:off x="539552" y="548680"/>
            <a:ext cx="4035449" cy="5572621"/>
          </a:xfrm>
        </p:spPr>
      </p:pic>
    </p:spTree>
    <p:extLst>
      <p:ext uri="{BB962C8B-B14F-4D97-AF65-F5344CB8AC3E}">
        <p14:creationId xmlns:p14="http://schemas.microsoft.com/office/powerpoint/2010/main" val="3398251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3212976"/>
            <a:ext cx="8363272" cy="4709160"/>
          </a:xfrm>
        </p:spPr>
        <p:txBody>
          <a:bodyPr/>
          <a:lstStyle/>
          <a:p>
            <a:r>
              <a:rPr lang="fr-FR" dirty="0" smtClean="0"/>
              <a:t>Nous célébrons l’</a:t>
            </a:r>
            <a:r>
              <a:rPr lang="fr-FR" dirty="0"/>
              <a:t>e</a:t>
            </a:r>
            <a:r>
              <a:rPr lang="fr-FR" dirty="0" smtClean="0"/>
              <a:t>ntrée de Jésus à Jérusalem.     Il est reçu comme un roi par la foule.             Nous aussi pendant la célébration nous l’accueillons en agitant les rameaux et en chantant Hosanna! </a:t>
            </a:r>
          </a:p>
          <a:p>
            <a:pPr>
              <a:buNone/>
            </a:pPr>
            <a:endParaRPr lang="fr-FR" dirty="0"/>
          </a:p>
          <a:p>
            <a:pPr>
              <a:buNone/>
            </a:pPr>
            <a:r>
              <a:rPr lang="fr-FR" dirty="0" smtClean="0"/>
              <a:t> Hosanna = « Sauve-nous, nous te le demandons."</a:t>
            </a:r>
            <a:endParaRPr lang="fr-FR"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697" y="260648"/>
            <a:ext cx="8910303" cy="2459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0407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p:cNvSpPr>
            <a:spLocks noGrp="1"/>
          </p:cNvSpPr>
          <p:nvPr>
            <p:ph type="title"/>
          </p:nvPr>
        </p:nvSpPr>
        <p:spPr/>
        <p:txBody>
          <a:bodyPr/>
          <a:lstStyle/>
          <a:p>
            <a:r>
              <a:rPr lang="fr-FR" dirty="0" smtClean="0"/>
              <a:t>Un peu de géographie…</a:t>
            </a:r>
            <a:endParaRPr lang="fr-FR"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628800"/>
            <a:ext cx="3888433" cy="190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3645024"/>
            <a:ext cx="6810717"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87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Jeudi Saint</a:t>
            </a:r>
            <a:endParaRPr lang="fr-FR" dirty="0"/>
          </a:p>
        </p:txBody>
      </p:sp>
      <p:sp>
        <p:nvSpPr>
          <p:cNvPr id="4" name="Espace réservé du contenu 3"/>
          <p:cNvSpPr>
            <a:spLocks noGrp="1"/>
          </p:cNvSpPr>
          <p:nvPr>
            <p:ph idx="1"/>
          </p:nvPr>
        </p:nvSpPr>
        <p:spPr/>
        <p:txBody>
          <a:bodyPr/>
          <a:lstStyle/>
          <a:p>
            <a:r>
              <a:rPr lang="fr-FR" dirty="0" smtClean="0"/>
              <a:t>Nous nous souvenons du dernier repas que Jésus a pris avec ses disciples : c’est la Cène</a:t>
            </a:r>
          </a:p>
          <a:p>
            <a:pPr marL="137160" indent="0">
              <a:buNone/>
            </a:pPr>
            <a:r>
              <a:rPr lang="fr-FR" dirty="0" smtClean="0"/>
              <a:t>    (Première Eucharistie et lavement des pieds des           apôtres)</a:t>
            </a:r>
          </a:p>
          <a:p>
            <a:endParaRPr lang="fr-FR" dirty="0"/>
          </a:p>
          <a:p>
            <a:endParaRPr lang="fr-FR" dirty="0" smtClean="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310399"/>
            <a:ext cx="8229600"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73281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1925" y="1074738"/>
            <a:ext cx="6280150"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4860032" y="6093296"/>
            <a:ext cx="3888432" cy="646331"/>
          </a:xfrm>
          <a:prstGeom prst="rect">
            <a:avLst/>
          </a:prstGeom>
          <a:noFill/>
        </p:spPr>
        <p:txBody>
          <a:bodyPr wrap="square" rtlCol="0">
            <a:spAutoFit/>
          </a:bodyPr>
          <a:lstStyle/>
          <a:p>
            <a:r>
              <a:rPr lang="fr-FR" dirty="0" smtClean="0"/>
              <a:t>Salle du Cénacle, lieu authentique du dernier repas de Jésus</a:t>
            </a:r>
            <a:endParaRPr lang="fr-FR" dirty="0"/>
          </a:p>
        </p:txBody>
      </p:sp>
    </p:spTree>
    <p:extLst>
      <p:ext uri="{BB962C8B-B14F-4D97-AF65-F5344CB8AC3E}">
        <p14:creationId xmlns:p14="http://schemas.microsoft.com/office/powerpoint/2010/main" val="13092145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8531" r="10422"/>
          <a:stretch>
            <a:fillRect/>
          </a:stretch>
        </p:blipFill>
        <p:spPr bwMode="auto">
          <a:xfrm>
            <a:off x="1907704" y="260648"/>
            <a:ext cx="5472608" cy="415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240565" y="5021047"/>
            <a:ext cx="8568952" cy="1040285"/>
          </a:xfrm>
          <a:prstGeom prst="rect">
            <a:avLst/>
          </a:prstGeom>
          <a:noFill/>
        </p:spPr>
        <p:txBody>
          <a:bodyPr wrap="square" rtlCol="0">
            <a:spAutoFit/>
          </a:bodyPr>
          <a:lstStyle/>
          <a:p>
            <a:pPr marL="548640" lvl="0" indent="-411480" algn="ctr">
              <a:spcBef>
                <a:spcPct val="20000"/>
              </a:spcBef>
              <a:buClr>
                <a:srgbClr val="FFFFFF">
                  <a:shade val="95000"/>
                </a:srgbClr>
              </a:buClr>
              <a:buSzPct val="65000"/>
              <a:buFont typeface="Wingdings 2"/>
              <a:buChar char=""/>
            </a:pPr>
            <a:r>
              <a:rPr lang="fr-FR" sz="2800" dirty="0">
                <a:solidFill>
                  <a:srgbClr val="FFFFFF"/>
                </a:solidFill>
              </a:rPr>
              <a:t>« Prenez et Mangez » dit le Sauveur. </a:t>
            </a:r>
            <a:endParaRPr lang="fr-FR" sz="2800" dirty="0" smtClean="0">
              <a:solidFill>
                <a:srgbClr val="FFFFFF"/>
              </a:solidFill>
            </a:endParaRPr>
          </a:p>
          <a:p>
            <a:pPr marL="548640" lvl="0" indent="-411480">
              <a:spcBef>
                <a:spcPct val="20000"/>
              </a:spcBef>
              <a:buClr>
                <a:srgbClr val="FFFFFF">
                  <a:shade val="95000"/>
                </a:srgbClr>
              </a:buClr>
              <a:buSzPct val="65000"/>
              <a:buFont typeface="Wingdings 2"/>
              <a:buChar char=""/>
            </a:pPr>
            <a:endParaRPr lang="fr-FR" sz="2800" dirty="0" smtClean="0">
              <a:solidFill>
                <a:srgbClr val="FFFFFF"/>
              </a:solidFill>
            </a:endParaRPr>
          </a:p>
        </p:txBody>
      </p:sp>
    </p:spTree>
    <p:extLst>
      <p:ext uri="{BB962C8B-B14F-4D97-AF65-F5344CB8AC3E}">
        <p14:creationId xmlns:p14="http://schemas.microsoft.com/office/powerpoint/2010/main" val="17329998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2369" r="29560" b="39082"/>
          <a:stretch/>
        </p:blipFill>
        <p:spPr bwMode="auto">
          <a:xfrm>
            <a:off x="1043239" y="980728"/>
            <a:ext cx="7097658" cy="4188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5366777"/>
            <a:ext cx="9401176"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3629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Photos\2015\2015-02\Terre Sainte\Marie Nativel\Photos Marie Nativel (21).jpg"/>
          <p:cNvPicPr>
            <a:picLocks noGrp="1" noChangeAspect="1" noChangeArrowheads="1"/>
          </p:cNvPicPr>
          <p:nvPr>
            <p:ph idx="1"/>
          </p:nvPr>
        </p:nvPicPr>
        <p:blipFill>
          <a:blip r:embed="rId2" cstate="print"/>
          <a:srcRect/>
          <a:stretch>
            <a:fillRect/>
          </a:stretch>
        </p:blipFill>
        <p:spPr bwMode="auto">
          <a:xfrm>
            <a:off x="251520" y="404664"/>
            <a:ext cx="3531394" cy="4708525"/>
          </a:xfrm>
          <a:prstGeom prst="rect">
            <a:avLst/>
          </a:prstGeom>
          <a:noFill/>
        </p:spPr>
      </p:pic>
      <p:sp>
        <p:nvSpPr>
          <p:cNvPr id="3" name="ZoneTexte 2"/>
          <p:cNvSpPr txBox="1"/>
          <p:nvPr/>
        </p:nvSpPr>
        <p:spPr>
          <a:xfrm>
            <a:off x="683568" y="5445224"/>
            <a:ext cx="7920880" cy="954107"/>
          </a:xfrm>
          <a:prstGeom prst="rect">
            <a:avLst/>
          </a:prstGeom>
          <a:noFill/>
        </p:spPr>
        <p:txBody>
          <a:bodyPr wrap="square" rtlCol="0">
            <a:spAutoFit/>
          </a:bodyPr>
          <a:lstStyle/>
          <a:p>
            <a:pPr marL="548640" lvl="0" indent="-411480">
              <a:spcBef>
                <a:spcPct val="20000"/>
              </a:spcBef>
              <a:buClr>
                <a:srgbClr val="FFFFFF">
                  <a:shade val="95000"/>
                </a:srgbClr>
              </a:buClr>
              <a:buSzPct val="65000"/>
              <a:buFont typeface="Wingdings 2"/>
              <a:buChar char=""/>
            </a:pPr>
            <a:r>
              <a:rPr lang="fr-FR" sz="2800" dirty="0">
                <a:solidFill>
                  <a:srgbClr val="FFFFFF"/>
                </a:solidFill>
              </a:rPr>
              <a:t>Maintenant, chaque fois que nous partageons le pain et le vin, je sais que tu es là. </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480218"/>
            <a:ext cx="3932237"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2611" y="1363921"/>
            <a:ext cx="4500500" cy="4709160"/>
          </a:xfrm>
        </p:spPr>
        <p:txBody>
          <a:bodyPr/>
          <a:lstStyle/>
          <a:p>
            <a:endParaRPr lang="fr-FR" dirty="0" smtClean="0"/>
          </a:p>
          <a:p>
            <a:endParaRPr lang="fr-FR" dirty="0" smtClean="0"/>
          </a:p>
          <a:p>
            <a:endParaRPr lang="fr-FR" dirty="0" smtClean="0"/>
          </a:p>
          <a:p>
            <a:endParaRPr lang="fr-FR" dirty="0" smtClean="0"/>
          </a:p>
          <a:p>
            <a:r>
              <a:rPr lang="fr-FR" dirty="0" smtClean="0"/>
              <a:t>Je reconnais tout ce que Dieu fait pour nous.     Il nous aime depuis toujours, et jusqu’au bout</a:t>
            </a:r>
          </a:p>
          <a:p>
            <a:endParaRPr lang="fr-FR" dirty="0" smtClean="0"/>
          </a:p>
          <a:p>
            <a:endParaRPr lang="fr-FR" dirty="0" smtClean="0"/>
          </a:p>
          <a:p>
            <a:endParaRPr lang="fr-FR"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648214"/>
            <a:ext cx="3327654" cy="443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11560" y="476672"/>
            <a:ext cx="8136904" cy="523220"/>
          </a:xfrm>
          <a:prstGeom prst="rect">
            <a:avLst/>
          </a:prstGeom>
        </p:spPr>
        <p:txBody>
          <a:bodyPr wrap="square">
            <a:spAutoFit/>
          </a:bodyPr>
          <a:lstStyle/>
          <a:p>
            <a:pPr marL="548640" lvl="0" indent="-411480">
              <a:spcBef>
                <a:spcPct val="20000"/>
              </a:spcBef>
              <a:buClr>
                <a:srgbClr val="FFFFFF">
                  <a:shade val="95000"/>
                </a:srgbClr>
              </a:buClr>
              <a:buSzPct val="65000"/>
              <a:buFont typeface="Wingdings 2"/>
              <a:buChar char=""/>
            </a:pPr>
            <a:r>
              <a:rPr lang="fr-FR" sz="2800" dirty="0">
                <a:solidFill>
                  <a:srgbClr val="FFFFFF"/>
                </a:solidFill>
              </a:rPr>
              <a:t>« Jésus se mit à laver les pieds des disciples »</a:t>
            </a:r>
          </a:p>
        </p:txBody>
      </p:sp>
      <p:sp>
        <p:nvSpPr>
          <p:cNvPr id="5" name="ZoneTexte 4"/>
          <p:cNvSpPr txBox="1"/>
          <p:nvPr/>
        </p:nvSpPr>
        <p:spPr>
          <a:xfrm>
            <a:off x="5004048" y="6193805"/>
            <a:ext cx="4392488" cy="646331"/>
          </a:xfrm>
          <a:prstGeom prst="rect">
            <a:avLst/>
          </a:prstGeom>
          <a:noFill/>
        </p:spPr>
        <p:txBody>
          <a:bodyPr wrap="square" rtlCol="0">
            <a:spAutoFit/>
          </a:bodyPr>
          <a:lstStyle/>
          <a:p>
            <a:r>
              <a:rPr lang="fr-FR" i="1" dirty="0" smtClean="0"/>
              <a:t>A Nazareth, dans le couvent des Clarisses </a:t>
            </a:r>
          </a:p>
          <a:p>
            <a:r>
              <a:rPr lang="fr-FR" i="1" dirty="0" smtClean="0"/>
              <a:t>où a vécu Charles de Foucault</a:t>
            </a:r>
            <a:endParaRPr lang="fr-FR"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980728"/>
            <a:ext cx="8229600" cy="4709160"/>
          </a:xfrm>
        </p:spPr>
        <p:txBody>
          <a:bodyPr/>
          <a:lstStyle/>
          <a:p>
            <a:r>
              <a:rPr lang="fr-FR" dirty="0" smtClean="0"/>
              <a:t>Le Jeudi Saint, Jésus se met à genoux devant ses amis. Par ce geste, il leur signifie leur importance, leur grandeur, leur dignité aux yeux de Dieu:</a:t>
            </a:r>
            <a:br>
              <a:rPr lang="fr-FR" dirty="0" smtClean="0"/>
            </a:br>
            <a:r>
              <a:rPr lang="fr-FR" dirty="0" smtClean="0"/>
              <a:t>"Tu comptes beaucoup à mes yeux. Tu es précieux pour moi..." Isaïe (43,1-4)</a:t>
            </a:r>
            <a:endParaRPr lang="fr-FR"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4005064"/>
            <a:ext cx="2736304" cy="2730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332656"/>
            <a:ext cx="8229600" cy="6048672"/>
          </a:xfrm>
        </p:spPr>
        <p:txBody>
          <a:bodyPr/>
          <a:lstStyle/>
          <a:p>
            <a:r>
              <a:rPr lang="fr-FR" dirty="0" smtClean="0"/>
              <a:t>Le Jeudi Saint, Jésus lave les pieds de ses amis. Par ce geste, il nous dit qu'aimer, c'est accepter de se mettre au niveau des plus pauvres, des plus humbles, des plus petits... </a:t>
            </a:r>
          </a:p>
          <a:p>
            <a:endParaRPr lang="fr-FR" dirty="0" smtClean="0"/>
          </a:p>
          <a:p>
            <a:endParaRPr lang="fr-FR" dirty="0" smtClean="0"/>
          </a:p>
          <a:p>
            <a:endParaRPr lang="fr-FR" dirty="0" smtClean="0"/>
          </a:p>
          <a:p>
            <a:endParaRPr lang="fr-FR" dirty="0"/>
          </a:p>
          <a:p>
            <a:r>
              <a:rPr lang="fr-FR" dirty="0" smtClean="0"/>
              <a:t/>
            </a:r>
            <a:br>
              <a:rPr lang="fr-FR" dirty="0" smtClean="0"/>
            </a:br>
            <a:r>
              <a:rPr lang="fr-FR" dirty="0" smtClean="0"/>
              <a:t>...il s'agit d'apprendre à marcher au rythme du plus petit, du plus pauvre.</a:t>
            </a:r>
          </a:p>
          <a:p>
            <a:r>
              <a:rPr lang="fr-FR" dirty="0" smtClean="0"/>
              <a:t> </a:t>
            </a:r>
            <a:r>
              <a:rPr lang="fr-FR" u="sng" dirty="0" smtClean="0"/>
              <a:t>Etre avec lui</a:t>
            </a:r>
            <a:r>
              <a:rPr lang="fr-FR" dirty="0" smtClean="0"/>
              <a:t> et non au-dessus de lui.</a:t>
            </a:r>
          </a:p>
          <a:p>
            <a:endParaRPr lang="fr-FR"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276872"/>
            <a:ext cx="2808312" cy="210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5076056" y="6453020"/>
            <a:ext cx="4067944" cy="338554"/>
          </a:xfrm>
          <a:prstGeom prst="rect">
            <a:avLst/>
          </a:prstGeom>
          <a:noFill/>
        </p:spPr>
        <p:txBody>
          <a:bodyPr wrap="square" rtlCol="0">
            <a:spAutoFit/>
          </a:bodyPr>
          <a:lstStyle/>
          <a:p>
            <a:r>
              <a:rPr lang="fr-FR" sz="1600" i="1" dirty="0" smtClean="0"/>
              <a:t>Cœur gravé dans la synagogue de Capharnaüm</a:t>
            </a:r>
            <a:endParaRPr lang="fr-FR" sz="1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50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476672"/>
            <a:ext cx="8229600" cy="4709160"/>
          </a:xfrm>
        </p:spPr>
        <p:txBody>
          <a:bodyPr/>
          <a:lstStyle/>
          <a:p>
            <a:r>
              <a:rPr lang="fr-FR" dirty="0" smtClean="0"/>
              <a:t>Le Jeudi Saint, Jésus lave les pieds de ses amis. Par ce geste, il nous dit aussi qu'aimer, c'est accepter de servir sans rien attendre en retour, accepter de devenir don de soi, générosité gratuite.</a:t>
            </a:r>
            <a:br>
              <a:rPr lang="fr-FR" dirty="0" smtClean="0"/>
            </a:br>
            <a:endParaRPr lang="fr-FR" dirty="0" smtClean="0"/>
          </a:p>
          <a:p>
            <a:endParaRPr lang="fr-FR"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381" y="2564904"/>
            <a:ext cx="412750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3837310" y="5733256"/>
            <a:ext cx="4585846" cy="461665"/>
          </a:xfrm>
          <a:prstGeom prst="rect">
            <a:avLst/>
          </a:prstGeom>
          <a:noFill/>
        </p:spPr>
        <p:txBody>
          <a:bodyPr wrap="square" rtlCol="0">
            <a:spAutoFit/>
          </a:bodyPr>
          <a:lstStyle/>
          <a:p>
            <a:r>
              <a:rPr lang="fr-FR" sz="1200" i="1" dirty="0" smtClean="0"/>
              <a:t>Cœur dans le sol de l’église de la Primauté de Pierre, où le Christ lui a demandé: «  Pierre m’aimes-tu ? » par 3 fois</a:t>
            </a:r>
            <a:endParaRPr lang="fr-FR" sz="1200" i="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Vendredi Saint</a:t>
            </a:r>
            <a:endParaRPr lang="fr-FR" dirty="0"/>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5816" y="1484784"/>
            <a:ext cx="3526825"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8621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22818"/>
            <a:ext cx="6682232" cy="6763174"/>
          </a:xfrm>
          <a:prstGeom prst="rect">
            <a:avLst/>
          </a:prstGeom>
        </p:spPr>
      </p:pic>
    </p:spTree>
    <p:extLst>
      <p:ext uri="{BB962C8B-B14F-4D97-AF65-F5344CB8AC3E}">
        <p14:creationId xmlns:p14="http://schemas.microsoft.com/office/powerpoint/2010/main" val="31911233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Photos\2015\2015-02\Terre Sainte\Sabine\27 au 2 Mars\CIMG5911.JPG"/>
          <p:cNvPicPr>
            <a:picLocks noGrp="1" noChangeAspect="1" noChangeArrowheads="1"/>
          </p:cNvPicPr>
          <p:nvPr>
            <p:ph idx="1"/>
          </p:nvPr>
        </p:nvPicPr>
        <p:blipFill>
          <a:blip r:embed="rId2" cstate="print"/>
          <a:srcRect/>
          <a:stretch>
            <a:fillRect/>
          </a:stretch>
        </p:blipFill>
        <p:spPr bwMode="auto">
          <a:xfrm>
            <a:off x="1739685" y="620688"/>
            <a:ext cx="5592621" cy="4194466"/>
          </a:xfrm>
          <a:prstGeom prst="rect">
            <a:avLst/>
          </a:prstGeom>
          <a:noFill/>
        </p:spPr>
      </p:pic>
      <p:sp>
        <p:nvSpPr>
          <p:cNvPr id="2" name="ZoneTexte 1"/>
          <p:cNvSpPr txBox="1"/>
          <p:nvPr/>
        </p:nvSpPr>
        <p:spPr>
          <a:xfrm>
            <a:off x="899592" y="5229200"/>
            <a:ext cx="7272808" cy="1200329"/>
          </a:xfrm>
          <a:prstGeom prst="rect">
            <a:avLst/>
          </a:prstGeom>
          <a:noFill/>
        </p:spPr>
        <p:txBody>
          <a:bodyPr wrap="square" rtlCol="0">
            <a:spAutoFit/>
          </a:bodyPr>
          <a:lstStyle/>
          <a:p>
            <a:r>
              <a:rPr lang="fr-FR" sz="2400" dirty="0"/>
              <a:t>Nous nous </a:t>
            </a:r>
            <a:r>
              <a:rPr lang="fr-FR" sz="2400" dirty="0" smtClean="0"/>
              <a:t>rappelons </a:t>
            </a:r>
            <a:r>
              <a:rPr lang="fr-FR" sz="2400" dirty="0"/>
              <a:t>qu’il est allé prier au jardin des Olivers , à Gethsémani. </a:t>
            </a:r>
            <a:endParaRPr lang="fr-FR" sz="2400" dirty="0" smtClean="0"/>
          </a:p>
          <a:p>
            <a:r>
              <a:rPr lang="fr-FR" sz="2400" dirty="0" smtClean="0"/>
              <a:t>C’est </a:t>
            </a:r>
            <a:r>
              <a:rPr lang="fr-FR" sz="2400" dirty="0"/>
              <a:t>dans ce jardin qu’il a été arrêté.</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836712"/>
            <a:ext cx="8576953" cy="4824536"/>
          </a:xfrm>
        </p:spPr>
      </p:pic>
      <p:sp>
        <p:nvSpPr>
          <p:cNvPr id="3" name="ZoneTexte 2"/>
          <p:cNvSpPr txBox="1"/>
          <p:nvPr/>
        </p:nvSpPr>
        <p:spPr>
          <a:xfrm>
            <a:off x="323528" y="5949280"/>
            <a:ext cx="8496944" cy="646331"/>
          </a:xfrm>
          <a:prstGeom prst="rect">
            <a:avLst/>
          </a:prstGeom>
          <a:noFill/>
        </p:spPr>
        <p:txBody>
          <a:bodyPr wrap="square" rtlCol="0">
            <a:spAutoFit/>
          </a:bodyPr>
          <a:lstStyle/>
          <a:p>
            <a:r>
              <a:rPr lang="fr-FR" dirty="0" smtClean="0"/>
              <a:t>Le Mont des Oliviers: montagne près de Jérusalem où Jésus aimait se retirer pour prier et enseigner. </a:t>
            </a:r>
            <a:endParaRPr lang="fr-FR" dirty="0"/>
          </a:p>
        </p:txBody>
      </p:sp>
    </p:spTree>
    <p:extLst>
      <p:ext uri="{BB962C8B-B14F-4D97-AF65-F5344CB8AC3E}">
        <p14:creationId xmlns:p14="http://schemas.microsoft.com/office/powerpoint/2010/main" val="29418887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266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32983" y="1600200"/>
            <a:ext cx="6278033" cy="470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04001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0648"/>
            <a:ext cx="2780952" cy="369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14230200"/>
            <a:ext cx="6143292" cy="8191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188640"/>
            <a:ext cx="4203540" cy="560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611560" y="6165304"/>
            <a:ext cx="8208912" cy="523220"/>
          </a:xfrm>
          <a:prstGeom prst="rect">
            <a:avLst/>
          </a:prstGeom>
          <a:noFill/>
        </p:spPr>
        <p:txBody>
          <a:bodyPr wrap="square" rtlCol="0">
            <a:spAutoFit/>
          </a:bodyPr>
          <a:lstStyle/>
          <a:p>
            <a:r>
              <a:rPr lang="fr-FR" sz="2800" dirty="0" smtClean="0"/>
              <a:t>«  Non, pas ce que je veux , ce que tu veux ! »</a:t>
            </a:r>
            <a:endParaRPr lang="fr-FR" sz="2800" dirty="0"/>
          </a:p>
        </p:txBody>
      </p:sp>
    </p:spTree>
    <p:extLst>
      <p:ext uri="{BB962C8B-B14F-4D97-AF65-F5344CB8AC3E}">
        <p14:creationId xmlns:p14="http://schemas.microsoft.com/office/powerpoint/2010/main" val="20065669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Vendredi Saint </a:t>
            </a:r>
            <a:endParaRPr lang="fr-FR" dirty="0"/>
          </a:p>
        </p:txBody>
      </p:sp>
      <p:sp>
        <p:nvSpPr>
          <p:cNvPr id="3" name="Espace réservé du contenu 2"/>
          <p:cNvSpPr>
            <a:spLocks noGrp="1"/>
          </p:cNvSpPr>
          <p:nvPr>
            <p:ph idx="1"/>
          </p:nvPr>
        </p:nvSpPr>
        <p:spPr/>
        <p:txBody>
          <a:bodyPr/>
          <a:lstStyle/>
          <a:p>
            <a:endParaRPr lang="fr-FR" dirty="0" smtClean="0"/>
          </a:p>
          <a:p>
            <a:endParaRPr lang="fr-FR" dirty="0" smtClean="0"/>
          </a:p>
          <a:p>
            <a:pPr>
              <a:buNone/>
            </a:pPr>
            <a:endParaRPr lang="fr-FR" dirty="0" smtClean="0"/>
          </a:p>
          <a:p>
            <a:r>
              <a:rPr lang="fr-FR" dirty="0" smtClean="0"/>
              <a:t>Nous célébrons</a:t>
            </a:r>
          </a:p>
          <a:p>
            <a:pPr marL="137160" indent="0">
              <a:buNone/>
            </a:pPr>
            <a:r>
              <a:rPr lang="fr-FR" dirty="0" smtClean="0"/>
              <a:t> la mort de Jésus </a:t>
            </a:r>
          </a:p>
          <a:p>
            <a:pPr marL="137160" indent="0">
              <a:buNone/>
            </a:pPr>
            <a:r>
              <a:rPr lang="fr-FR" dirty="0" smtClean="0"/>
              <a:t>sur la Croix, </a:t>
            </a:r>
          </a:p>
          <a:p>
            <a:pPr marL="137160" indent="0">
              <a:buNone/>
            </a:pPr>
            <a:r>
              <a:rPr lang="fr-FR" dirty="0" smtClean="0"/>
              <a:t>mort pour nous.</a:t>
            </a:r>
          </a:p>
          <a:p>
            <a:endParaRPr lang="fr-FR"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403" r="24155" b="41090"/>
          <a:stretch/>
        </p:blipFill>
        <p:spPr bwMode="auto">
          <a:xfrm>
            <a:off x="4860032" y="1412776"/>
            <a:ext cx="3718712" cy="459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5652120" y="6205629"/>
            <a:ext cx="3001184" cy="338554"/>
          </a:xfrm>
          <a:prstGeom prst="rect">
            <a:avLst/>
          </a:prstGeom>
          <a:noFill/>
        </p:spPr>
        <p:txBody>
          <a:bodyPr wrap="square" rtlCol="0">
            <a:spAutoFit/>
          </a:bodyPr>
          <a:lstStyle/>
          <a:p>
            <a:r>
              <a:rPr lang="fr-FR" sz="1600" i="1" dirty="0" smtClean="0"/>
              <a:t>Crucifix dans l’église de Jéricho</a:t>
            </a:r>
            <a:endParaRPr lang="fr-FR" sz="1600" i="1" dirty="0"/>
          </a:p>
        </p:txBody>
      </p:sp>
    </p:spTree>
    <p:extLst>
      <p:ext uri="{BB962C8B-B14F-4D97-AF65-F5344CB8AC3E}">
        <p14:creationId xmlns:p14="http://schemas.microsoft.com/office/powerpoint/2010/main" val="36681094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692696"/>
            <a:ext cx="8229600" cy="4709160"/>
          </a:xfrm>
        </p:spPr>
        <p:txBody>
          <a:bodyPr/>
          <a:lstStyle/>
          <a:p>
            <a:pPr lvl="0">
              <a:buClr>
                <a:srgbClr val="FFFFFF">
                  <a:shade val="95000"/>
                </a:srgbClr>
              </a:buClr>
            </a:pPr>
            <a:r>
              <a:rPr lang="fr-FR" dirty="0" smtClean="0">
                <a:solidFill>
                  <a:srgbClr val="FFFFFF"/>
                </a:solidFill>
              </a:rPr>
              <a:t>Vivre </a:t>
            </a:r>
            <a:r>
              <a:rPr lang="fr-FR" dirty="0">
                <a:solidFill>
                  <a:srgbClr val="FFFFFF"/>
                </a:solidFill>
              </a:rPr>
              <a:t>le chemin de Croix nous fait revivre les </a:t>
            </a:r>
            <a:r>
              <a:rPr lang="fr-FR" dirty="0" smtClean="0">
                <a:solidFill>
                  <a:srgbClr val="FFFFFF"/>
                </a:solidFill>
              </a:rPr>
              <a:t>évènements </a:t>
            </a:r>
            <a:r>
              <a:rPr lang="fr-FR" dirty="0">
                <a:solidFill>
                  <a:srgbClr val="FFFFFF"/>
                </a:solidFill>
              </a:rPr>
              <a:t>de la Passion du Christ</a:t>
            </a:r>
            <a:r>
              <a:rPr lang="fr-FR" dirty="0" smtClean="0">
                <a:solidFill>
                  <a:srgbClr val="FFFFFF"/>
                </a:solidFill>
              </a:rPr>
              <a:t>.</a:t>
            </a:r>
          </a:p>
          <a:p>
            <a:pPr lvl="0">
              <a:buClr>
                <a:srgbClr val="FFFFFF">
                  <a:shade val="95000"/>
                </a:srgbClr>
              </a:buClr>
            </a:pPr>
            <a:endParaRPr lang="fr-FR" dirty="0" smtClean="0">
              <a:solidFill>
                <a:srgbClr val="FFFFFF"/>
              </a:solidFill>
            </a:endParaRPr>
          </a:p>
          <a:p>
            <a:pPr marL="137160" lvl="0" indent="0">
              <a:buClr>
                <a:srgbClr val="FFFFFF">
                  <a:shade val="95000"/>
                </a:srgbClr>
              </a:buClr>
              <a:buNone/>
            </a:pPr>
            <a:r>
              <a:rPr lang="fr-FR" dirty="0" smtClean="0">
                <a:solidFill>
                  <a:srgbClr val="FFFFFF"/>
                </a:solidFill>
              </a:rPr>
              <a:t> </a:t>
            </a:r>
            <a:r>
              <a:rPr lang="fr-FR" dirty="0">
                <a:solidFill>
                  <a:srgbClr val="FFFFFF"/>
                </a:solidFill>
              </a:rPr>
              <a:t>Les 14 </a:t>
            </a:r>
            <a:r>
              <a:rPr lang="fr-FR" dirty="0" smtClean="0">
                <a:solidFill>
                  <a:srgbClr val="FFFFFF"/>
                </a:solidFill>
              </a:rPr>
              <a:t>stations </a:t>
            </a:r>
            <a:r>
              <a:rPr lang="fr-FR" dirty="0">
                <a:solidFill>
                  <a:srgbClr val="FFFFFF"/>
                </a:solidFill>
              </a:rPr>
              <a:t>représentent les étapes du </a:t>
            </a:r>
            <a:r>
              <a:rPr lang="fr-FR" dirty="0" smtClean="0">
                <a:solidFill>
                  <a:srgbClr val="FFFFFF"/>
                </a:solidFill>
              </a:rPr>
              <a:t>chemin  </a:t>
            </a:r>
            <a:r>
              <a:rPr lang="fr-FR" dirty="0" smtClean="0">
                <a:solidFill>
                  <a:srgbClr val="FFFFFF"/>
                </a:solidFill>
              </a:rPr>
              <a:t>parcouru </a:t>
            </a:r>
            <a:r>
              <a:rPr lang="fr-FR" dirty="0">
                <a:solidFill>
                  <a:srgbClr val="FFFFFF"/>
                </a:solidFill>
              </a:rPr>
              <a:t>par Jésus lors de sa montée au Calvaire.</a:t>
            </a:r>
          </a:p>
          <a:p>
            <a:endParaRPr lang="fr-FR" dirty="0"/>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6565" t="14844" r="21736" b="11572"/>
          <a:stretch/>
        </p:blipFill>
        <p:spPr>
          <a:xfrm>
            <a:off x="3995936" y="3208930"/>
            <a:ext cx="4536504" cy="3491915"/>
          </a:xfrm>
          <a:prstGeom prst="rect">
            <a:avLst/>
          </a:prstGeom>
        </p:spPr>
      </p:pic>
    </p:spTree>
    <p:extLst>
      <p:ext uri="{BB962C8B-B14F-4D97-AF65-F5344CB8AC3E}">
        <p14:creationId xmlns:p14="http://schemas.microsoft.com/office/powerpoint/2010/main" val="25351808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8663" y="309563"/>
            <a:ext cx="5145087" cy="623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60390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332656"/>
            <a:ext cx="8229600" cy="6048672"/>
          </a:xfrm>
        </p:spPr>
        <p:txBody>
          <a:bodyPr>
            <a:normAutofit fontScale="92500" lnSpcReduction="20000"/>
          </a:bodyPr>
          <a:lstStyle/>
          <a:p>
            <a:r>
              <a:rPr lang="fr-FR" dirty="0" smtClean="0"/>
              <a:t>Notre Père qui </a:t>
            </a:r>
            <a:r>
              <a:rPr lang="fr-FR" dirty="0" smtClean="0"/>
              <a:t>es </a:t>
            </a:r>
            <a:r>
              <a:rPr lang="fr-FR" dirty="0" smtClean="0"/>
              <a:t>aux cieux, </a:t>
            </a:r>
            <a:r>
              <a:rPr lang="fr-FR" dirty="0" smtClean="0"/>
              <a:t>tu nous </a:t>
            </a:r>
            <a:r>
              <a:rPr lang="fr-FR" dirty="0" smtClean="0"/>
              <a:t>a donné </a:t>
            </a:r>
            <a:r>
              <a:rPr lang="fr-FR" dirty="0" smtClean="0"/>
              <a:t>ton </a:t>
            </a:r>
            <a:r>
              <a:rPr lang="fr-FR" dirty="0" smtClean="0"/>
              <a:t>amour à travers </a:t>
            </a:r>
            <a:r>
              <a:rPr lang="fr-FR" dirty="0" smtClean="0"/>
              <a:t>ton </a:t>
            </a:r>
            <a:r>
              <a:rPr lang="fr-FR" dirty="0" smtClean="0"/>
              <a:t>Fils Jésus.</a:t>
            </a:r>
          </a:p>
          <a:p>
            <a:r>
              <a:rPr lang="fr-FR" dirty="0" smtClean="0"/>
              <a:t>La croix de sa souffrance devient la croix du don de l’amour inconditionnel du Père.</a:t>
            </a:r>
          </a:p>
          <a:p>
            <a:endParaRPr lang="fr-FR" dirty="0" smtClean="0"/>
          </a:p>
          <a:p>
            <a:endParaRPr lang="fr-FR" dirty="0" smtClean="0"/>
          </a:p>
          <a:p>
            <a:endParaRPr lang="fr-FR" dirty="0"/>
          </a:p>
          <a:p>
            <a:endParaRPr lang="fr-FR" dirty="0" smtClean="0"/>
          </a:p>
          <a:p>
            <a:endParaRPr lang="fr-FR" dirty="0"/>
          </a:p>
          <a:p>
            <a:endParaRPr lang="fr-FR" dirty="0" smtClean="0"/>
          </a:p>
          <a:p>
            <a:pPr marL="137160" indent="0">
              <a:buNone/>
            </a:pPr>
            <a:endParaRPr lang="fr-FR" dirty="0" smtClean="0"/>
          </a:p>
          <a:p>
            <a:pPr marL="137160" indent="0">
              <a:buNone/>
            </a:pPr>
            <a:endParaRPr lang="fr-FR" dirty="0"/>
          </a:p>
          <a:p>
            <a:pPr marL="137160" indent="0">
              <a:buNone/>
            </a:pPr>
            <a:endParaRPr lang="fr-FR" sz="3500" dirty="0" smtClean="0"/>
          </a:p>
          <a:p>
            <a:pPr marL="137160" indent="0">
              <a:buNone/>
            </a:pPr>
            <a:r>
              <a:rPr lang="fr-FR" sz="3500" dirty="0" smtClean="0"/>
              <a:t>Acceptons-nous d’être </a:t>
            </a:r>
            <a:r>
              <a:rPr lang="fr-FR" sz="3500" dirty="0" smtClean="0"/>
              <a:t>aimés </a:t>
            </a:r>
            <a:r>
              <a:rPr lang="fr-FR" sz="3500" dirty="0" smtClean="0"/>
              <a:t>d’un amour sans condition?  </a:t>
            </a:r>
            <a:endParaRPr lang="fr-FR" sz="3500" dirty="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2167642"/>
            <a:ext cx="1944216" cy="258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149422"/>
            <a:ext cx="3311069" cy="320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2167642"/>
            <a:ext cx="185194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500"/>
                                  </p:stCondLst>
                                  <p:childTnLst>
                                    <p:set>
                                      <p:cBhvr>
                                        <p:cTn id="20" dur="1" fill="hold">
                                          <p:stCondLst>
                                            <p:cond delay="0"/>
                                          </p:stCondLst>
                                        </p:cTn>
                                        <p:tgtEl>
                                          <p:spTgt spid="3">
                                            <p:txEl>
                                              <p:pRg st="11" end="11"/>
                                            </p:txEl>
                                          </p:spTgt>
                                        </p:tgtEl>
                                        <p:attrNameLst>
                                          <p:attrName>style.visibility</p:attrName>
                                        </p:attrNameLst>
                                      </p:cBhvr>
                                      <p:to>
                                        <p:strVal val="visible"/>
                                      </p:to>
                                    </p:set>
                                    <p:animEffect transition="in" filter="fade">
                                      <p:cBhvr>
                                        <p:cTn id="21" dur="1000"/>
                                        <p:tgtEl>
                                          <p:spTgt spid="3">
                                            <p:txEl>
                                              <p:pRg st="11" end="11"/>
                                            </p:txEl>
                                          </p:spTgt>
                                        </p:tgtEl>
                                      </p:cBhvr>
                                    </p:animEffect>
                                    <p:anim calcmode="lin" valueType="num">
                                      <p:cBhvr>
                                        <p:cTn id="2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23555"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9384"/>
          <a:stretch/>
        </p:blipFill>
        <p:spPr bwMode="auto">
          <a:xfrm>
            <a:off x="179512" y="188640"/>
            <a:ext cx="2908327" cy="4276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3850" y="1988840"/>
            <a:ext cx="6280150"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6515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1822" r="3924" b="18607"/>
          <a:stretch/>
        </p:blipFill>
        <p:spPr bwMode="auto">
          <a:xfrm>
            <a:off x="539551" y="332656"/>
            <a:ext cx="4089295"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5004048" y="1772816"/>
            <a:ext cx="3672408" cy="2862322"/>
          </a:xfrm>
          <a:prstGeom prst="rect">
            <a:avLst/>
          </a:prstGeom>
          <a:noFill/>
        </p:spPr>
        <p:txBody>
          <a:bodyPr wrap="square" rtlCol="0">
            <a:spAutoFit/>
          </a:bodyPr>
          <a:lstStyle/>
          <a:p>
            <a:r>
              <a:rPr lang="fr-FR" sz="3600" dirty="0" smtClean="0"/>
              <a:t>« Femme, voici ton fils. »</a:t>
            </a:r>
          </a:p>
          <a:p>
            <a:endParaRPr lang="fr-FR" sz="3600" dirty="0" smtClean="0"/>
          </a:p>
          <a:p>
            <a:endParaRPr lang="fr-FR" sz="3600" dirty="0"/>
          </a:p>
          <a:p>
            <a:r>
              <a:rPr lang="fr-FR" sz="3600" dirty="0" smtClean="0"/>
              <a:t>« Voici ta mère »</a:t>
            </a:r>
            <a:endParaRPr lang="fr-FR" sz="3600" dirty="0"/>
          </a:p>
        </p:txBody>
      </p:sp>
    </p:spTree>
    <p:extLst>
      <p:ext uri="{BB962C8B-B14F-4D97-AF65-F5344CB8AC3E}">
        <p14:creationId xmlns:p14="http://schemas.microsoft.com/office/powerpoint/2010/main" val="37495919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67544" y="692696"/>
            <a:ext cx="8229600" cy="1828800"/>
          </a:xfrm>
        </p:spPr>
        <p:txBody>
          <a:bodyPr/>
          <a:lstStyle/>
          <a:p>
            <a:r>
              <a:rPr lang="fr-FR" dirty="0" smtClean="0"/>
              <a:t>Carême</a:t>
            </a:r>
            <a:endParaRPr lang="fr-FR" dirty="0"/>
          </a:p>
        </p:txBody>
      </p:sp>
      <p:sp>
        <p:nvSpPr>
          <p:cNvPr id="3" name="Sous-titre 2"/>
          <p:cNvSpPr>
            <a:spLocks noGrp="1"/>
          </p:cNvSpPr>
          <p:nvPr>
            <p:ph type="subTitle" idx="1"/>
          </p:nvPr>
        </p:nvSpPr>
        <p:spPr>
          <a:xfrm>
            <a:off x="1547664" y="3933056"/>
            <a:ext cx="7128792" cy="1752600"/>
          </a:xfrm>
        </p:spPr>
        <p:txBody>
          <a:bodyPr/>
          <a:lstStyle/>
          <a:p>
            <a:r>
              <a:rPr lang="fr-FR" dirty="0" smtClean="0"/>
              <a:t>Change ton regard sur les autres et sur toi ! Jésus t’aime….. </a:t>
            </a:r>
          </a:p>
          <a:p>
            <a:r>
              <a:rPr lang="fr-FR" dirty="0" smtClean="0"/>
              <a:t>Prépare-toi à l’accueillir dans la joie !</a:t>
            </a:r>
            <a:endParaRPr lang="fr-FR" dirty="0"/>
          </a:p>
        </p:txBody>
      </p:sp>
    </p:spTree>
    <p:extLst>
      <p:ext uri="{BB962C8B-B14F-4D97-AF65-F5344CB8AC3E}">
        <p14:creationId xmlns:p14="http://schemas.microsoft.com/office/powerpoint/2010/main" val="39015866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Archives photos\2015\2015-02\TS Claire\8-2 Mars\2 Mars\101_PANA\P101036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764704"/>
            <a:ext cx="6278033" cy="47085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788024" y="5949280"/>
            <a:ext cx="4032448" cy="646331"/>
          </a:xfrm>
          <a:prstGeom prst="rect">
            <a:avLst/>
          </a:prstGeom>
          <a:noFill/>
        </p:spPr>
        <p:txBody>
          <a:bodyPr wrap="square" rtlCol="0">
            <a:spAutoFit/>
          </a:bodyPr>
          <a:lstStyle/>
          <a:p>
            <a:r>
              <a:rPr lang="fr-FR" i="1" dirty="0" smtClean="0"/>
              <a:t>Dans la maison d’Abraham, maison du Secours Catholique à Jérusalem</a:t>
            </a:r>
            <a:endParaRPr lang="fr-FR" i="1" dirty="0"/>
          </a:p>
        </p:txBody>
      </p:sp>
    </p:spTree>
    <p:extLst>
      <p:ext uri="{BB962C8B-B14F-4D97-AF65-F5344CB8AC3E}">
        <p14:creationId xmlns:p14="http://schemas.microsoft.com/office/powerpoint/2010/main" val="11912395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Samedi Saint</a:t>
            </a:r>
            <a:endParaRPr lang="fr-FR" dirty="0"/>
          </a:p>
        </p:txBody>
      </p:sp>
      <p:sp>
        <p:nvSpPr>
          <p:cNvPr id="3" name="Espace réservé du contenu 2"/>
          <p:cNvSpPr>
            <a:spLocks noGrp="1"/>
          </p:cNvSpPr>
          <p:nvPr>
            <p:ph idx="1"/>
          </p:nvPr>
        </p:nvSpPr>
        <p:spPr/>
        <p:txBody>
          <a:bodyPr/>
          <a:lstStyle/>
          <a:p>
            <a:r>
              <a:rPr lang="fr-FR" dirty="0" smtClean="0"/>
              <a:t>Jour du Silence</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340768"/>
            <a:ext cx="4009374" cy="5345832"/>
          </a:xfrm>
          <a:prstGeom prst="rect">
            <a:avLst/>
          </a:prstGeom>
        </p:spPr>
      </p:pic>
    </p:spTree>
    <p:extLst>
      <p:ext uri="{BB962C8B-B14F-4D97-AF65-F5344CB8AC3E}">
        <p14:creationId xmlns:p14="http://schemas.microsoft.com/office/powerpoint/2010/main" val="21609233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260648"/>
            <a:ext cx="8229600" cy="4709160"/>
          </a:xfrm>
        </p:spPr>
        <p:txBody>
          <a:bodyPr/>
          <a:lstStyle/>
          <a:p>
            <a:pPr lvl="0">
              <a:buClr>
                <a:srgbClr val="FFFFFF">
                  <a:shade val="95000"/>
                </a:srgbClr>
              </a:buClr>
            </a:pPr>
            <a:r>
              <a:rPr lang="fr-FR" dirty="0">
                <a:solidFill>
                  <a:srgbClr val="FFFFFF"/>
                </a:solidFill>
              </a:rPr>
              <a:t>La pierre est roulée contre l’entrée du tombeau.</a:t>
            </a:r>
          </a:p>
          <a:p>
            <a:endParaRPr lang="fr-FR" dirty="0"/>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b="4009"/>
          <a:stretch/>
        </p:blipFill>
        <p:spPr>
          <a:xfrm>
            <a:off x="683568" y="836712"/>
            <a:ext cx="4299340" cy="3024336"/>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19151" t="13354"/>
          <a:stretch/>
        </p:blipFill>
        <p:spPr>
          <a:xfrm>
            <a:off x="5531074" y="4077072"/>
            <a:ext cx="3612926" cy="2177979"/>
          </a:xfrm>
          <a:prstGeom prst="rect">
            <a:avLst/>
          </a:prstGeom>
        </p:spPr>
      </p:pic>
      <p:sp>
        <p:nvSpPr>
          <p:cNvPr id="6" name="ZoneTexte 5"/>
          <p:cNvSpPr txBox="1"/>
          <p:nvPr/>
        </p:nvSpPr>
        <p:spPr>
          <a:xfrm>
            <a:off x="5543600" y="6309320"/>
            <a:ext cx="3600400" cy="369332"/>
          </a:xfrm>
          <a:prstGeom prst="rect">
            <a:avLst/>
          </a:prstGeom>
          <a:noFill/>
        </p:spPr>
        <p:txBody>
          <a:bodyPr wrap="square" rtlCol="0">
            <a:spAutoFit/>
          </a:bodyPr>
          <a:lstStyle/>
          <a:p>
            <a:r>
              <a:rPr lang="fr-FR" dirty="0" smtClean="0"/>
              <a:t>Pierre dans le St Sépulcre</a:t>
            </a:r>
            <a:endParaRPr lang="fr-FR" dirty="0"/>
          </a:p>
        </p:txBody>
      </p:sp>
    </p:spTree>
    <p:extLst>
      <p:ext uri="{BB962C8B-B14F-4D97-AF65-F5344CB8AC3E}">
        <p14:creationId xmlns:p14="http://schemas.microsoft.com/office/powerpoint/2010/main" val="78620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a:t>Aujourd'hui, Dieu se révèle discret... </a:t>
            </a:r>
            <a:endParaRPr lang="fr-FR" dirty="0" smtClean="0"/>
          </a:p>
          <a:p>
            <a:r>
              <a:rPr lang="fr-FR" dirty="0" smtClean="0"/>
              <a:t>Il </a:t>
            </a:r>
            <a:r>
              <a:rPr lang="fr-FR" dirty="0"/>
              <a:t>est humble Présence qui accompagne, qui porte, qui aide à aller jusqu'au bout du chemin, jusqu'à l'absence, </a:t>
            </a:r>
            <a:r>
              <a:rPr lang="fr-FR" dirty="0" smtClean="0"/>
              <a:t>qui </a:t>
            </a:r>
            <a:r>
              <a:rPr lang="fr-FR" dirty="0"/>
              <a:t>permettra à La Lumière de naître abondamment... </a:t>
            </a:r>
            <a:endParaRPr lang="fr-FR" dirty="0" smtClean="0"/>
          </a:p>
          <a:p>
            <a:endParaRPr lang="fr-FR" dirty="0" smtClean="0"/>
          </a:p>
          <a:p>
            <a:r>
              <a:rPr lang="fr-FR" dirty="0" smtClean="0"/>
              <a:t>L'Amour </a:t>
            </a:r>
            <a:r>
              <a:rPr lang="fr-FR" dirty="0"/>
              <a:t>se fait silencieux, tout comme le premier souffle annonciateur de printemps.</a:t>
            </a:r>
          </a:p>
          <a:p>
            <a:endParaRPr lang="fr-FR" dirty="0"/>
          </a:p>
          <a:p>
            <a:endParaRPr lang="fr-FR" dirty="0"/>
          </a:p>
        </p:txBody>
      </p:sp>
    </p:spTree>
    <p:extLst>
      <p:ext uri="{BB962C8B-B14F-4D97-AF65-F5344CB8AC3E}">
        <p14:creationId xmlns:p14="http://schemas.microsoft.com/office/powerpoint/2010/main" val="252893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50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5696" y="620688"/>
            <a:ext cx="5688632" cy="5688632"/>
          </a:xfrm>
        </p:spPr>
      </p:pic>
      <p:sp>
        <p:nvSpPr>
          <p:cNvPr id="3" name="ZoneTexte 2"/>
          <p:cNvSpPr txBox="1"/>
          <p:nvPr/>
        </p:nvSpPr>
        <p:spPr>
          <a:xfrm>
            <a:off x="5039544" y="6490866"/>
            <a:ext cx="4104456" cy="276999"/>
          </a:xfrm>
          <a:prstGeom prst="rect">
            <a:avLst/>
          </a:prstGeom>
          <a:noFill/>
        </p:spPr>
        <p:txBody>
          <a:bodyPr wrap="square" rtlCol="0">
            <a:spAutoFit/>
          </a:bodyPr>
          <a:lstStyle/>
          <a:p>
            <a:r>
              <a:rPr lang="fr-FR" sz="1200" i="1" dirty="0" smtClean="0"/>
              <a:t>Jérusalem, la montée au Golgotha, pour aller au St Sépulcre</a:t>
            </a:r>
            <a:endParaRPr lang="fr-FR" sz="1200" i="1" dirty="0"/>
          </a:p>
        </p:txBody>
      </p:sp>
    </p:spTree>
    <p:extLst>
      <p:ext uri="{BB962C8B-B14F-4D97-AF65-F5344CB8AC3E}">
        <p14:creationId xmlns:p14="http://schemas.microsoft.com/office/powerpoint/2010/main" val="1282653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smtClean="0"/>
              <a:t>Tout est silencieux.</a:t>
            </a:r>
            <a:br>
              <a:rPr lang="fr-FR" dirty="0" smtClean="0"/>
            </a:br>
            <a:r>
              <a:rPr lang="fr-FR" dirty="0" smtClean="0"/>
              <a:t>Je suis là, et je repense à ton arrivée à Jérusalem sous les acclamations de la foule agitant les rameaux.</a:t>
            </a:r>
            <a:br>
              <a:rPr lang="fr-FR" dirty="0" smtClean="0"/>
            </a:br>
            <a:r>
              <a:rPr lang="fr-FR" dirty="0" smtClean="0"/>
              <a:t>Ici maintenant, il n’y a plus personne.</a:t>
            </a:r>
          </a:p>
          <a:p>
            <a:endParaRPr lang="fr-FR" dirty="0" smtClean="0"/>
          </a:p>
          <a:p>
            <a:pPr>
              <a:buNone/>
            </a:pPr>
            <a:endParaRPr lang="fr-FR" dirty="0"/>
          </a:p>
          <a:p>
            <a:r>
              <a:rPr lang="fr-FR" dirty="0" smtClean="0"/>
              <a:t>Aujourd’hui, je prie en silence en attendant le soir….( la veillée pascale)</a:t>
            </a:r>
            <a:endParaRPr lang="fr-FR" dirty="0"/>
          </a:p>
        </p:txBody>
      </p:sp>
    </p:spTree>
    <p:extLst>
      <p:ext uri="{BB962C8B-B14F-4D97-AF65-F5344CB8AC3E}">
        <p14:creationId xmlns:p14="http://schemas.microsoft.com/office/powerpoint/2010/main" val="29670922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Veillée Pascale</a:t>
            </a:r>
            <a:endParaRPr lang="fr-FR" dirty="0"/>
          </a:p>
        </p:txBody>
      </p:sp>
      <p:sp>
        <p:nvSpPr>
          <p:cNvPr id="4" name="Espace réservé du contenu 3"/>
          <p:cNvSpPr>
            <a:spLocks noGrp="1"/>
          </p:cNvSpPr>
          <p:nvPr>
            <p:ph idx="1"/>
          </p:nvPr>
        </p:nvSpPr>
        <p:spPr>
          <a:xfrm>
            <a:off x="457200" y="1412776"/>
            <a:ext cx="8435280" cy="4896584"/>
          </a:xfrm>
        </p:spPr>
        <p:txBody>
          <a:bodyPr/>
          <a:lstStyle/>
          <a:p>
            <a:pPr>
              <a:buNone/>
            </a:pPr>
            <a:r>
              <a:rPr lang="fr-FR" dirty="0" smtClean="0"/>
              <a:t>Toute l’histoire du Salut est retracé dans cette Veillée Pascale ( la nuit du  Samedi Saint ) .</a:t>
            </a:r>
          </a:p>
          <a:p>
            <a:endParaRPr lang="fr-FR" dirty="0" smtClean="0"/>
          </a:p>
          <a:p>
            <a:endParaRPr lang="fr-FR" dirty="0" smtClean="0"/>
          </a:p>
          <a:p>
            <a:endParaRPr lang="fr-FR" dirty="0" smtClean="0"/>
          </a:p>
          <a:p>
            <a:endParaRPr lang="fr-FR" dirty="0" smtClean="0"/>
          </a:p>
          <a:p>
            <a:pPr>
              <a:buNone/>
            </a:pPr>
            <a:r>
              <a:rPr lang="fr-FR" dirty="0" smtClean="0"/>
              <a:t>Nuit de feu, où nous passons</a:t>
            </a:r>
          </a:p>
          <a:p>
            <a:pPr>
              <a:buNone/>
            </a:pPr>
            <a:r>
              <a:rPr lang="fr-FR" dirty="0" smtClean="0"/>
              <a:t>des ténèbres de la nuit</a:t>
            </a:r>
          </a:p>
          <a:p>
            <a:pPr>
              <a:buNone/>
            </a:pPr>
            <a:r>
              <a:rPr lang="fr-FR" dirty="0" smtClean="0"/>
              <a:t>à la lumière de la Résurrection.</a:t>
            </a:r>
          </a:p>
          <a:p>
            <a:pPr lvl="1"/>
            <a:endParaRPr lang="fr-FR" dirty="0" smtClean="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rcRect l="14264" t="12225"/>
          <a:stretch>
            <a:fillRect/>
          </a:stretch>
        </p:blipFill>
        <p:spPr>
          <a:xfrm>
            <a:off x="6516216" y="2852936"/>
            <a:ext cx="2373326" cy="3645024"/>
          </a:xfrm>
          <a:prstGeom prst="rect">
            <a:avLst/>
          </a:prstGeom>
        </p:spPr>
      </p:pic>
    </p:spTree>
    <p:extLst>
      <p:ext uri="{BB962C8B-B14F-4D97-AF65-F5344CB8AC3E}">
        <p14:creationId xmlns:p14="http://schemas.microsoft.com/office/powerpoint/2010/main" val="10696189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187" y="1412776"/>
            <a:ext cx="8229600" cy="4709160"/>
          </a:xfrm>
        </p:spPr>
        <p:txBody>
          <a:bodyPr/>
          <a:lstStyle/>
          <a:p>
            <a:r>
              <a:rPr lang="fr-FR" dirty="0" smtClean="0"/>
              <a:t>Par sa résurrection,</a:t>
            </a:r>
          </a:p>
          <a:p>
            <a:pPr marL="137160" indent="0">
              <a:buNone/>
            </a:pPr>
            <a:r>
              <a:rPr lang="fr-FR" dirty="0" smtClean="0"/>
              <a:t>le Christ fait de nous des vivants.</a:t>
            </a:r>
          </a:p>
          <a:p>
            <a:pPr marL="137160" indent="0">
              <a:buNone/>
            </a:pPr>
            <a:r>
              <a:rPr lang="fr-FR" dirty="0" smtClean="0"/>
              <a:t>C’est la mort qui est morte.</a:t>
            </a:r>
          </a:p>
          <a:p>
            <a:pPr marL="137160" indent="0">
              <a:buNone/>
            </a:pPr>
            <a:endParaRPr lang="fr-FR" dirty="0" smtClean="0"/>
          </a:p>
          <a:p>
            <a:pPr marL="137160" indent="0">
              <a:buNone/>
            </a:pPr>
            <a:endParaRPr lang="fr-FR" dirty="0"/>
          </a:p>
          <a:p>
            <a:pPr marL="137160" indent="0">
              <a:buNone/>
            </a:pPr>
            <a:endParaRPr lang="fr-FR" dirty="0" smtClean="0"/>
          </a:p>
          <a:p>
            <a:pPr marL="137160" indent="0">
              <a:buNone/>
            </a:pPr>
            <a:r>
              <a:rPr lang="fr-FR" sz="5400" b="1" dirty="0" smtClean="0"/>
              <a:t>          Alléluia !</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052736"/>
            <a:ext cx="3535363"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84266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Dimanche de Pâques</a:t>
            </a:r>
            <a:endParaRPr lang="fr-FR" dirty="0"/>
          </a:p>
        </p:txBody>
      </p:sp>
      <p:sp>
        <p:nvSpPr>
          <p:cNvPr id="3" name="Espace réservé du contenu 2"/>
          <p:cNvSpPr>
            <a:spLocks noGrp="1"/>
          </p:cNvSpPr>
          <p:nvPr>
            <p:ph idx="1"/>
          </p:nvPr>
        </p:nvSpPr>
        <p:spPr/>
        <p:txBody>
          <a:bodyPr/>
          <a:lstStyle/>
          <a:p>
            <a:r>
              <a:rPr lang="fr-FR" dirty="0" smtClean="0"/>
              <a:t>La joie de la Résurrection éclate au grand jour. La lumière domine partout, elle a vaincu la mort; Christ est la lumière du monde,</a:t>
            </a:r>
            <a:endParaRPr lang="fr-FR"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3224107"/>
            <a:ext cx="4608512" cy="3466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71944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764704"/>
            <a:ext cx="8229600" cy="4709160"/>
          </a:xfrm>
        </p:spPr>
        <p:txBody>
          <a:bodyPr/>
          <a:lstStyle/>
          <a:p>
            <a:r>
              <a:rPr lang="fr-FR" dirty="0" smtClean="0"/>
              <a:t>La fin et le commencement : Est-ce vraiment fini? </a:t>
            </a:r>
          </a:p>
          <a:p>
            <a:r>
              <a:rPr lang="fr-FR" dirty="0" smtClean="0"/>
              <a:t>Tu as vaincu le péché et la mort ! C’est le début d’une nouvelle vie ! Le tombeau est ouvert !</a:t>
            </a:r>
          </a:p>
          <a:p>
            <a:pPr marL="137160" indent="0">
              <a:buNone/>
            </a:pPr>
            <a:endParaRPr lang="fr-FR" dirty="0" smtClean="0"/>
          </a:p>
          <a:p>
            <a:pPr marL="137160" indent="0">
              <a:buNone/>
            </a:pPr>
            <a:endParaRPr lang="fr-FR" dirty="0"/>
          </a:p>
          <a:p>
            <a:pPr marL="137160" indent="0">
              <a:buNone/>
            </a:pPr>
            <a:endParaRPr lang="fr-FR" dirty="0"/>
          </a:p>
        </p:txBody>
      </p:sp>
      <p:sp>
        <p:nvSpPr>
          <p:cNvPr id="2" name="ZoneTexte 1"/>
          <p:cNvSpPr txBox="1"/>
          <p:nvPr/>
        </p:nvSpPr>
        <p:spPr>
          <a:xfrm>
            <a:off x="4932040" y="6237311"/>
            <a:ext cx="4104456" cy="584775"/>
          </a:xfrm>
          <a:prstGeom prst="rect">
            <a:avLst/>
          </a:prstGeom>
          <a:noFill/>
        </p:spPr>
        <p:txBody>
          <a:bodyPr wrap="square" rtlCol="0">
            <a:spAutoFit/>
          </a:bodyPr>
          <a:lstStyle/>
          <a:p>
            <a:r>
              <a:rPr lang="fr-FR" sz="1600" i="1" dirty="0" smtClean="0"/>
              <a:t>Tombeau du Juste, à Bethléem, identique à celui du Christ.</a:t>
            </a:r>
            <a:endParaRPr lang="fr-FR" sz="1600" i="1"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2912390"/>
            <a:ext cx="4436219" cy="332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75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404664"/>
            <a:ext cx="4680520" cy="6240694"/>
          </a:xfrm>
          <a:prstGeom prst="rect">
            <a:avLst/>
          </a:prstGeom>
        </p:spPr>
      </p:pic>
    </p:spTree>
    <p:extLst>
      <p:ext uri="{BB962C8B-B14F-4D97-AF65-F5344CB8AC3E}">
        <p14:creationId xmlns:p14="http://schemas.microsoft.com/office/powerpoint/2010/main" val="39252497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buClr>
                <a:srgbClr val="FFFFFF">
                  <a:shade val="95000"/>
                </a:srgbClr>
              </a:buClr>
            </a:pPr>
            <a:r>
              <a:rPr lang="fr-FR" dirty="0">
                <a:solidFill>
                  <a:srgbClr val="FFFFFF"/>
                </a:solidFill>
              </a:rPr>
              <a:t>Tu nous ouvres </a:t>
            </a:r>
            <a:r>
              <a:rPr lang="fr-FR" dirty="0" smtClean="0">
                <a:solidFill>
                  <a:srgbClr val="FFFFFF"/>
                </a:solidFill>
              </a:rPr>
              <a:t>les </a:t>
            </a:r>
            <a:r>
              <a:rPr lang="fr-FR" dirty="0">
                <a:solidFill>
                  <a:srgbClr val="FFFFFF"/>
                </a:solidFill>
              </a:rPr>
              <a:t>portes de la vie éternelle,</a:t>
            </a:r>
          </a:p>
          <a:p>
            <a:endParaRPr lang="fr-FR" dirty="0"/>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3952" t="3380"/>
          <a:stretch/>
        </p:blipFill>
        <p:spPr>
          <a:xfrm>
            <a:off x="1979712" y="2636912"/>
            <a:ext cx="5221251" cy="3939275"/>
          </a:xfrm>
          <a:prstGeom prst="rect">
            <a:avLst/>
          </a:prstGeom>
        </p:spPr>
      </p:pic>
    </p:spTree>
    <p:extLst>
      <p:ext uri="{BB962C8B-B14F-4D97-AF65-F5344CB8AC3E}">
        <p14:creationId xmlns:p14="http://schemas.microsoft.com/office/powerpoint/2010/main" val="28518919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548680"/>
            <a:ext cx="5472608" cy="5688632"/>
          </a:xfrm>
        </p:spPr>
        <p:txBody>
          <a:bodyPr>
            <a:normAutofit fontScale="92500" lnSpcReduction="10000"/>
          </a:bodyPr>
          <a:lstStyle/>
          <a:p>
            <a:r>
              <a:rPr lang="fr-FR" dirty="0"/>
              <a:t>Le ressuscité reste présent autrement à ceux qui </a:t>
            </a:r>
            <a:r>
              <a:rPr lang="fr-FR"/>
              <a:t>lui </a:t>
            </a:r>
            <a:r>
              <a:rPr lang="fr-FR" smtClean="0"/>
              <a:t>ouvrent </a:t>
            </a:r>
            <a:r>
              <a:rPr lang="fr-FR" dirty="0"/>
              <a:t>la porte de leur cœur ; chacun peut nouer une relation avec lui</a:t>
            </a:r>
            <a:r>
              <a:rPr lang="fr-FR" dirty="0" smtClean="0"/>
              <a:t>.</a:t>
            </a:r>
          </a:p>
          <a:p>
            <a:endParaRPr lang="fr-FR" dirty="0"/>
          </a:p>
          <a:p>
            <a:r>
              <a:rPr lang="fr-FR" dirty="0"/>
              <a:t>L'ouverture du cœur élargit la vie, l'agrandit à une autre dimension, l'épanouit sur une Autre Lumière</a:t>
            </a:r>
            <a:r>
              <a:rPr lang="fr-FR" dirty="0" smtClean="0"/>
              <a:t>.</a:t>
            </a:r>
          </a:p>
          <a:p>
            <a:pPr marL="137160" indent="0">
              <a:buNone/>
            </a:pPr>
            <a:endParaRPr lang="fr-FR" dirty="0" smtClean="0"/>
          </a:p>
          <a:p>
            <a:r>
              <a:rPr lang="fr-FR" dirty="0" smtClean="0"/>
              <a:t>L'ouverture </a:t>
            </a:r>
            <a:r>
              <a:rPr lang="fr-FR" dirty="0"/>
              <a:t>du cœur transfigure et pousse vers une vie nouvelle... </a:t>
            </a:r>
          </a:p>
          <a:p>
            <a:endParaRPr lang="fr-FR" dirty="0"/>
          </a:p>
          <a:p>
            <a:endParaRPr lang="fr-FR" dirty="0"/>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95"/>
          <a:stretch/>
        </p:blipFill>
        <p:spPr bwMode="auto">
          <a:xfrm>
            <a:off x="5888679" y="1340768"/>
            <a:ext cx="308281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025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5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55776" y="332656"/>
            <a:ext cx="4680520" cy="6240695"/>
          </a:xfrm>
        </p:spPr>
      </p:pic>
      <p:sp>
        <p:nvSpPr>
          <p:cNvPr id="2" name="ZoneTexte 1"/>
          <p:cNvSpPr txBox="1"/>
          <p:nvPr/>
        </p:nvSpPr>
        <p:spPr>
          <a:xfrm>
            <a:off x="611560" y="1124744"/>
            <a:ext cx="1512168" cy="5570756"/>
          </a:xfrm>
          <a:prstGeom prst="rect">
            <a:avLst/>
          </a:prstGeom>
          <a:noFill/>
        </p:spPr>
        <p:txBody>
          <a:bodyPr wrap="square" rtlCol="0">
            <a:spAutoFit/>
          </a:bodyPr>
          <a:lstStyle/>
          <a:p>
            <a:pPr algn="ctr"/>
            <a:r>
              <a:rPr lang="fr-FR" sz="3600" b="1" dirty="0" smtClean="0"/>
              <a:t>A</a:t>
            </a:r>
          </a:p>
          <a:p>
            <a:pPr algn="ctr"/>
            <a:r>
              <a:rPr lang="fr-FR" sz="3600" b="1" dirty="0" smtClean="0"/>
              <a:t>L</a:t>
            </a:r>
          </a:p>
          <a:p>
            <a:pPr algn="ctr"/>
            <a:r>
              <a:rPr lang="fr-FR" sz="3600" b="1" dirty="0" smtClean="0"/>
              <a:t>L</a:t>
            </a:r>
          </a:p>
          <a:p>
            <a:pPr algn="ctr"/>
            <a:r>
              <a:rPr lang="fr-FR" sz="3600" b="1" dirty="0" smtClean="0"/>
              <a:t>E</a:t>
            </a:r>
          </a:p>
          <a:p>
            <a:pPr algn="ctr"/>
            <a:r>
              <a:rPr lang="fr-FR" sz="3600" b="1" dirty="0" smtClean="0"/>
              <a:t>L</a:t>
            </a:r>
          </a:p>
          <a:p>
            <a:pPr algn="ctr"/>
            <a:r>
              <a:rPr lang="fr-FR" sz="3600" b="1" dirty="0" smtClean="0"/>
              <a:t>U</a:t>
            </a:r>
          </a:p>
          <a:p>
            <a:pPr algn="ctr"/>
            <a:r>
              <a:rPr lang="fr-FR" sz="3600" b="1" dirty="0" smtClean="0"/>
              <a:t>I</a:t>
            </a:r>
          </a:p>
          <a:p>
            <a:pPr algn="ctr"/>
            <a:r>
              <a:rPr lang="fr-FR" sz="3600" b="1" dirty="0" smtClean="0"/>
              <a:t>A</a:t>
            </a:r>
          </a:p>
          <a:p>
            <a:pPr algn="ctr"/>
            <a:endParaRPr lang="fr-FR" sz="3600" b="1" dirty="0"/>
          </a:p>
          <a:p>
            <a:pPr algn="ctr"/>
            <a:r>
              <a:rPr lang="fr-FR" sz="1600" b="1" dirty="0" smtClean="0"/>
              <a:t>« Louez le Seigneur ! » </a:t>
            </a:r>
          </a:p>
        </p:txBody>
      </p:sp>
    </p:spTree>
    <p:extLst>
      <p:ext uri="{BB962C8B-B14F-4D97-AF65-F5344CB8AC3E}">
        <p14:creationId xmlns:p14="http://schemas.microsoft.com/office/powerpoint/2010/main" val="2372969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84984" y="1554614"/>
            <a:ext cx="5915000" cy="4709160"/>
          </a:xfrm>
        </p:spPr>
        <p:txBody>
          <a:bodyPr>
            <a:normAutofit lnSpcReduction="10000"/>
          </a:bodyPr>
          <a:lstStyle/>
          <a:p>
            <a:pPr lvl="1" algn="ctr"/>
            <a:r>
              <a:rPr lang="fr-FR" dirty="0">
                <a:solidFill>
                  <a:schemeClr val="accent5">
                    <a:lumMod val="40000"/>
                    <a:lumOff val="60000"/>
                  </a:schemeClr>
                </a:solidFill>
                <a:latin typeface="Helvetica"/>
              </a:rPr>
              <a:t>MON DIEU,</a:t>
            </a:r>
            <a:br>
              <a:rPr lang="fr-FR" dirty="0">
                <a:solidFill>
                  <a:schemeClr val="accent5">
                    <a:lumMod val="40000"/>
                    <a:lumOff val="60000"/>
                  </a:schemeClr>
                </a:solidFill>
                <a:latin typeface="Helvetica"/>
              </a:rPr>
            </a:br>
            <a:r>
              <a:rPr lang="fr-FR" dirty="0">
                <a:solidFill>
                  <a:schemeClr val="accent5">
                    <a:lumMod val="40000"/>
                    <a:lumOff val="60000"/>
                  </a:schemeClr>
                </a:solidFill>
                <a:latin typeface="Helvetica"/>
              </a:rPr>
              <a:t>Je ne viens pas te demander</a:t>
            </a:r>
            <a:br>
              <a:rPr lang="fr-FR" dirty="0">
                <a:solidFill>
                  <a:schemeClr val="accent5">
                    <a:lumMod val="40000"/>
                    <a:lumOff val="60000"/>
                  </a:schemeClr>
                </a:solidFill>
                <a:latin typeface="Helvetica"/>
              </a:rPr>
            </a:br>
            <a:r>
              <a:rPr lang="fr-FR" dirty="0">
                <a:solidFill>
                  <a:schemeClr val="accent5">
                    <a:lumMod val="40000"/>
                    <a:lumOff val="60000"/>
                  </a:schemeClr>
                </a:solidFill>
                <a:latin typeface="Helvetica"/>
              </a:rPr>
              <a:t>De faire un bon Carême,</a:t>
            </a:r>
            <a:br>
              <a:rPr lang="fr-FR" dirty="0">
                <a:solidFill>
                  <a:schemeClr val="accent5">
                    <a:lumMod val="40000"/>
                    <a:lumOff val="60000"/>
                  </a:schemeClr>
                </a:solidFill>
                <a:latin typeface="Helvetica"/>
              </a:rPr>
            </a:br>
            <a:r>
              <a:rPr lang="fr-FR" dirty="0">
                <a:solidFill>
                  <a:schemeClr val="accent5">
                    <a:lumMod val="40000"/>
                    <a:lumOff val="60000"/>
                  </a:schemeClr>
                </a:solidFill>
                <a:latin typeface="Helvetica"/>
              </a:rPr>
              <a:t>Mais de me faire bon moi-même.</a:t>
            </a:r>
            <a:br>
              <a:rPr lang="fr-FR" dirty="0">
                <a:solidFill>
                  <a:schemeClr val="accent5">
                    <a:lumMod val="40000"/>
                    <a:lumOff val="60000"/>
                  </a:schemeClr>
                </a:solidFill>
                <a:latin typeface="Helvetica"/>
              </a:rPr>
            </a:br>
            <a:endParaRPr lang="fr-FR" dirty="0" smtClean="0">
              <a:solidFill>
                <a:schemeClr val="accent5">
                  <a:lumMod val="40000"/>
                  <a:lumOff val="60000"/>
                </a:schemeClr>
              </a:solidFill>
              <a:latin typeface="Helvetica"/>
            </a:endParaRPr>
          </a:p>
          <a:p>
            <a:pPr lvl="1" algn="ctr"/>
            <a:r>
              <a:rPr lang="fr-FR" dirty="0">
                <a:solidFill>
                  <a:schemeClr val="accent5">
                    <a:lumMod val="40000"/>
                    <a:lumOff val="60000"/>
                  </a:schemeClr>
                </a:solidFill>
                <a:latin typeface="Helvetica"/>
              </a:rPr>
              <a:t/>
            </a:r>
            <a:br>
              <a:rPr lang="fr-FR" dirty="0">
                <a:solidFill>
                  <a:schemeClr val="accent5">
                    <a:lumMod val="40000"/>
                    <a:lumOff val="60000"/>
                  </a:schemeClr>
                </a:solidFill>
                <a:latin typeface="Helvetica"/>
              </a:rPr>
            </a:br>
            <a:r>
              <a:rPr lang="fr-FR" dirty="0">
                <a:solidFill>
                  <a:schemeClr val="accent5">
                    <a:lumMod val="40000"/>
                    <a:lumOff val="60000"/>
                  </a:schemeClr>
                </a:solidFill>
                <a:latin typeface="Helvetica"/>
              </a:rPr>
              <a:t>Je ne viens pas te demander</a:t>
            </a:r>
            <a:br>
              <a:rPr lang="fr-FR" dirty="0">
                <a:solidFill>
                  <a:schemeClr val="accent5">
                    <a:lumMod val="40000"/>
                    <a:lumOff val="60000"/>
                  </a:schemeClr>
                </a:solidFill>
                <a:latin typeface="Helvetica"/>
              </a:rPr>
            </a:br>
            <a:r>
              <a:rPr lang="fr-FR" dirty="0">
                <a:solidFill>
                  <a:schemeClr val="accent5">
                    <a:lumMod val="40000"/>
                    <a:lumOff val="60000"/>
                  </a:schemeClr>
                </a:solidFill>
                <a:latin typeface="Helvetica"/>
              </a:rPr>
              <a:t>De m'apprendre à me priver,</a:t>
            </a:r>
            <a:br>
              <a:rPr lang="fr-FR" dirty="0">
                <a:solidFill>
                  <a:schemeClr val="accent5">
                    <a:lumMod val="40000"/>
                    <a:lumOff val="60000"/>
                  </a:schemeClr>
                </a:solidFill>
                <a:latin typeface="Helvetica"/>
              </a:rPr>
            </a:br>
            <a:r>
              <a:rPr lang="fr-FR" dirty="0">
                <a:solidFill>
                  <a:schemeClr val="accent5">
                    <a:lumMod val="40000"/>
                    <a:lumOff val="60000"/>
                  </a:schemeClr>
                </a:solidFill>
                <a:latin typeface="Helvetica"/>
              </a:rPr>
              <a:t>Mais de m'apprendre à aimer.</a:t>
            </a:r>
            <a:br>
              <a:rPr lang="fr-FR" dirty="0">
                <a:solidFill>
                  <a:schemeClr val="accent5">
                    <a:lumMod val="40000"/>
                    <a:lumOff val="60000"/>
                  </a:schemeClr>
                </a:solidFill>
                <a:latin typeface="Helvetica"/>
              </a:rPr>
            </a:br>
            <a:r>
              <a:rPr lang="fr-FR" dirty="0">
                <a:solidFill>
                  <a:schemeClr val="accent5">
                    <a:lumMod val="40000"/>
                    <a:lumOff val="60000"/>
                  </a:schemeClr>
                </a:solidFill>
                <a:latin typeface="Helvetica"/>
              </a:rPr>
              <a:t/>
            </a:r>
            <a:br>
              <a:rPr lang="fr-FR" dirty="0">
                <a:solidFill>
                  <a:schemeClr val="accent5">
                    <a:lumMod val="40000"/>
                    <a:lumOff val="60000"/>
                  </a:schemeClr>
                </a:solidFill>
                <a:latin typeface="Helvetica"/>
              </a:rPr>
            </a:br>
            <a:r>
              <a:rPr lang="fr-FR" sz="1600" dirty="0" smtClean="0">
                <a:solidFill>
                  <a:schemeClr val="accent5">
                    <a:lumMod val="40000"/>
                    <a:lumOff val="60000"/>
                  </a:schemeClr>
                </a:solidFill>
                <a:latin typeface="Helvetica"/>
              </a:rPr>
              <a:t>(</a:t>
            </a:r>
            <a:r>
              <a:rPr lang="fr-FR" sz="1600" dirty="0">
                <a:solidFill>
                  <a:schemeClr val="accent5">
                    <a:lumMod val="40000"/>
                    <a:lumOff val="60000"/>
                  </a:schemeClr>
                </a:solidFill>
                <a:latin typeface="Helvetica"/>
              </a:rPr>
              <a:t>Extrait Jean </a:t>
            </a:r>
            <a:r>
              <a:rPr lang="fr-FR" sz="1600" dirty="0" err="1">
                <a:solidFill>
                  <a:schemeClr val="accent5">
                    <a:lumMod val="40000"/>
                    <a:lumOff val="60000"/>
                  </a:schemeClr>
                </a:solidFill>
                <a:latin typeface="Helvetica"/>
              </a:rPr>
              <a:t>Debruynne</a:t>
            </a:r>
            <a:r>
              <a:rPr lang="fr-FR" sz="1600" dirty="0">
                <a:solidFill>
                  <a:schemeClr val="accent5">
                    <a:lumMod val="40000"/>
                    <a:lumOff val="60000"/>
                  </a:schemeClr>
                </a:solidFill>
                <a:latin typeface="Helvetica"/>
              </a:rPr>
              <a:t>)</a:t>
            </a:r>
          </a:p>
          <a:p>
            <a:pPr algn="ctr"/>
            <a:r>
              <a:rPr lang="fr-FR" dirty="0"/>
              <a:t/>
            </a:r>
            <a:br>
              <a:rPr lang="fr-FR" dirty="0"/>
            </a:br>
            <a:endParaRPr lang="fr-FR" dirty="0">
              <a:solidFill>
                <a:srgbClr val="444444"/>
              </a:solidFill>
              <a:latin typeface="Helvetica"/>
            </a:endParaRPr>
          </a:p>
          <a:p>
            <a:endParaRPr lang="fr-FR"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348880"/>
            <a:ext cx="340355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5136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40 jours …</a:t>
            </a:r>
            <a:endParaRPr lang="fr-FR" dirty="0"/>
          </a:p>
        </p:txBody>
      </p:sp>
      <p:sp>
        <p:nvSpPr>
          <p:cNvPr id="3" name="Espace réservé du contenu 2"/>
          <p:cNvSpPr>
            <a:spLocks noGrp="1"/>
          </p:cNvSpPr>
          <p:nvPr>
            <p:ph idx="1"/>
          </p:nvPr>
        </p:nvSpPr>
        <p:spPr>
          <a:xfrm>
            <a:off x="539552" y="3501008"/>
            <a:ext cx="8229600" cy="3124944"/>
          </a:xfrm>
        </p:spPr>
        <p:txBody>
          <a:bodyPr/>
          <a:lstStyle/>
          <a:p>
            <a:pPr lvl="0">
              <a:buClr>
                <a:srgbClr val="FFFFFF">
                  <a:shade val="95000"/>
                </a:srgbClr>
              </a:buClr>
            </a:pPr>
            <a:r>
              <a:rPr lang="fr-FR" dirty="0">
                <a:solidFill>
                  <a:srgbClr val="FFFFFF"/>
                </a:solidFill>
              </a:rPr>
              <a:t>40 jours pour se préparer à fêter Pâques</a:t>
            </a:r>
          </a:p>
          <a:p>
            <a:pPr lvl="0">
              <a:buClr>
                <a:srgbClr val="FFFFFF">
                  <a:shade val="95000"/>
                </a:srgbClr>
              </a:buClr>
            </a:pPr>
            <a:r>
              <a:rPr lang="fr-FR" dirty="0">
                <a:solidFill>
                  <a:srgbClr val="FFFFFF"/>
                </a:solidFill>
              </a:rPr>
              <a:t>40 jours pour se tourner vers Dieu, écouter sa Parole et le prier</a:t>
            </a:r>
          </a:p>
          <a:p>
            <a:pPr lvl="0">
              <a:buClr>
                <a:srgbClr val="FFFFFF">
                  <a:shade val="95000"/>
                </a:srgbClr>
              </a:buClr>
            </a:pPr>
            <a:r>
              <a:rPr lang="fr-FR" dirty="0">
                <a:solidFill>
                  <a:srgbClr val="FFFFFF"/>
                </a:solidFill>
              </a:rPr>
              <a:t>40 jours pour penser un peu moins à soi et se tourner un peu plus vers les autres</a:t>
            </a:r>
          </a:p>
          <a:p>
            <a:pPr lvl="0">
              <a:buClr>
                <a:srgbClr val="FFFFFF">
                  <a:shade val="95000"/>
                </a:srgbClr>
              </a:buClr>
            </a:pPr>
            <a:r>
              <a:rPr lang="fr-FR" dirty="0">
                <a:solidFill>
                  <a:srgbClr val="FFFFFF"/>
                </a:solidFill>
              </a:rPr>
              <a:t>40 </a:t>
            </a:r>
            <a:r>
              <a:rPr lang="fr-FR" dirty="0" smtClean="0">
                <a:solidFill>
                  <a:srgbClr val="FFFFFF"/>
                </a:solidFill>
              </a:rPr>
              <a:t>jours pour </a:t>
            </a:r>
            <a:r>
              <a:rPr lang="fr-FR" dirty="0">
                <a:solidFill>
                  <a:srgbClr val="FFFFFF"/>
                </a:solidFill>
              </a:rPr>
              <a:t>se convertir</a:t>
            </a:r>
          </a:p>
          <a:p>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20112"/>
            <a:ext cx="4621777" cy="346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704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5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larté">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1423</TotalTime>
  <Words>1284</Words>
  <Application>Microsoft Office PowerPoint</Application>
  <PresentationFormat>Affichage à l'écran (4:3)</PresentationFormat>
  <Paragraphs>243</Paragraphs>
  <Slides>72</Slides>
  <Notes>2</Notes>
  <HiddenSlides>0</HiddenSlides>
  <MMClips>0</MMClips>
  <ScaleCrop>false</ScaleCrop>
  <HeadingPairs>
    <vt:vector size="4" baseType="variant">
      <vt:variant>
        <vt:lpstr>Thème</vt:lpstr>
      </vt:variant>
      <vt:variant>
        <vt:i4>1</vt:i4>
      </vt:variant>
      <vt:variant>
        <vt:lpstr>Titres des diapositives</vt:lpstr>
      </vt:variant>
      <vt:variant>
        <vt:i4>72</vt:i4>
      </vt:variant>
    </vt:vector>
  </HeadingPairs>
  <TitlesOfParts>
    <vt:vector size="73" baseType="lpstr">
      <vt:lpstr>Apex</vt:lpstr>
      <vt:lpstr>Le Carême</vt:lpstr>
      <vt:lpstr>Vivre le Carême en images</vt:lpstr>
      <vt:lpstr>Présentation PowerPoint</vt:lpstr>
      <vt:lpstr>Un peu de géographie…</vt:lpstr>
      <vt:lpstr>Présentation PowerPoint</vt:lpstr>
      <vt:lpstr>Carême</vt:lpstr>
      <vt:lpstr>Présentation PowerPoint</vt:lpstr>
      <vt:lpstr>Présentation PowerPoint</vt:lpstr>
      <vt:lpstr>40 jours …</vt:lpstr>
      <vt:lpstr>JEUNER</vt:lpstr>
      <vt:lpstr>Le Jeûne</vt:lpstr>
      <vt:lpstr>Présentation PowerPoint</vt:lpstr>
      <vt:lpstr>En ce temps de Carême,                 n'oublie pas de jeûner!</vt:lpstr>
      <vt:lpstr>Partager</vt:lpstr>
      <vt:lpstr>Partager</vt:lpstr>
      <vt:lpstr>Présentation PowerPoint</vt:lpstr>
      <vt:lpstr>Prier</vt:lpstr>
      <vt:lpstr>Les intentions que les catéchistes avaient apportées en Terre Sainte</vt:lpstr>
      <vt:lpstr>Présentation PowerPoint</vt:lpstr>
      <vt:lpstr>Présentation PowerPoint</vt:lpstr>
      <vt:lpstr>Mercredi des Cendres</vt:lpstr>
      <vt:lpstr>Présentation PowerPoint</vt:lpstr>
      <vt:lpstr>1er Dimanche de Carême</vt:lpstr>
      <vt:lpstr>Présentation PowerPoint</vt:lpstr>
      <vt:lpstr>Présentation PowerPoint</vt:lpstr>
      <vt:lpstr>Présentation PowerPoint</vt:lpstr>
      <vt:lpstr>2ème dimanche de Carême</vt:lpstr>
      <vt:lpstr>Présentation PowerPoint</vt:lpstr>
      <vt:lpstr>Présentation PowerPoint</vt:lpstr>
      <vt:lpstr>3ème dimanche de Carême</vt:lpstr>
      <vt:lpstr>Présentation PowerPoint</vt:lpstr>
      <vt:lpstr>4ème Dimanche de Carême</vt:lpstr>
      <vt:lpstr>Présentation PowerPoint</vt:lpstr>
      <vt:lpstr>5ème Dimanche de Carême</vt:lpstr>
      <vt:lpstr>Présentation PowerPoint</vt:lpstr>
      <vt:lpstr>Présentation PowerPoint</vt:lpstr>
      <vt:lpstr>Semaine Sainte</vt:lpstr>
      <vt:lpstr>Les Rameaux</vt:lpstr>
      <vt:lpstr>Présentation PowerPoint</vt:lpstr>
      <vt:lpstr>Jeudi Saint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Vendredi Saint</vt:lpstr>
      <vt:lpstr>Présentation PowerPoint</vt:lpstr>
      <vt:lpstr>Présentation PowerPoint</vt:lpstr>
      <vt:lpstr>Présentation PowerPoint</vt:lpstr>
      <vt:lpstr>Présentation PowerPoint</vt:lpstr>
      <vt:lpstr>Vendredi Saint </vt:lpstr>
      <vt:lpstr>Présentation PowerPoint</vt:lpstr>
      <vt:lpstr>Présentation PowerPoint</vt:lpstr>
      <vt:lpstr>Présentation PowerPoint</vt:lpstr>
      <vt:lpstr>Présentation PowerPoint</vt:lpstr>
      <vt:lpstr>Présentation PowerPoint</vt:lpstr>
      <vt:lpstr>Présentation PowerPoint</vt:lpstr>
      <vt:lpstr>Samedi Saint</vt:lpstr>
      <vt:lpstr>Présentation PowerPoint</vt:lpstr>
      <vt:lpstr>Présentation PowerPoint</vt:lpstr>
      <vt:lpstr>Présentation PowerPoint</vt:lpstr>
      <vt:lpstr>Présentation PowerPoint</vt:lpstr>
      <vt:lpstr>Veillée Pascale</vt:lpstr>
      <vt:lpstr>Présentation PowerPoint</vt:lpstr>
      <vt:lpstr>Dimanche de Pâques</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Utilisateur</cp:lastModifiedBy>
  <cp:revision>96</cp:revision>
  <dcterms:created xsi:type="dcterms:W3CDTF">2020-01-20T08:59:49Z</dcterms:created>
  <dcterms:modified xsi:type="dcterms:W3CDTF">2020-01-30T14:23:32Z</dcterms:modified>
</cp:coreProperties>
</file>