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5" r:id="rId6"/>
    <p:sldId id="261" r:id="rId7"/>
    <p:sldId id="267" r:id="rId8"/>
    <p:sldId id="262" r:id="rId9"/>
    <p:sldId id="264" r:id="rId10"/>
    <p:sldId id="272" r:id="rId11"/>
    <p:sldId id="269" r:id="rId12"/>
    <p:sldId id="266" r:id="rId13"/>
    <p:sldId id="270" r:id="rId14"/>
    <p:sldId id="271" r:id="rId15"/>
    <p:sldId id="268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-648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2E58C-860E-4779-B379-A502800F871F}" type="datetimeFigureOut">
              <a:rPr lang="fr-FR" smtClean="0"/>
              <a:t>21/06/2021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BED40-6C25-4442-9003-19666BD02D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0485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FA3F7D1-21CA-41FF-A313-488C8B8B1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7F79169C-CC95-481C-BB77-99970A2F4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29F0CC5F-F04B-4A7B-B454-1E0CA3A79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0ABD-1B7B-4A58-959B-5E1A151CFA74}" type="datetime1">
              <a:rPr lang="fr-FR" smtClean="0"/>
              <a:t>21/06/2021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22497CA-3568-4EE3-88A6-5FE1761E3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B885622C-2D94-4617-A074-A509B4BBF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8C7A-0B20-4C36-A56C-4062238FBD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482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FB85EA3-A542-47CC-BDDC-4E2C4E35E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AE17DAAA-C686-4396-84D9-10BE7B260C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F6997FD7-79DD-48FE-B938-6F6FA2284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DEFE-9889-430D-AE20-AD373A117693}" type="datetime1">
              <a:rPr lang="fr-FR" smtClean="0"/>
              <a:t>21/06/2021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5CE6E736-6409-4DA1-BD7A-26508A482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C11236A-8484-49B7-BF7A-F09D44DB1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8C7A-0B20-4C36-A56C-4062238FBD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600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17362F6A-A494-4D83-B8DA-FB67C77836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07606E5C-CFA7-4442-B2F2-6B1603D9E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1EB46A26-C156-4DB0-82B8-451527F44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FA84-393D-4301-97B5-B5A062A3DECE}" type="datetime1">
              <a:rPr lang="fr-FR" smtClean="0"/>
              <a:t>21/06/2021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043E627-9F5E-471A-B5A1-90533A7CB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B70A9B85-1986-40ED-8B29-4C504298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8C7A-0B20-4C36-A56C-4062238FBD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57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A3268C2-151E-4404-9601-6351B7ADD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74B08BB-6AE9-4562-8E65-9D9A2C2C6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B1F566C1-E1C6-4592-98DE-6F227CEA3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6030-DFB7-47A7-962E-83EA3FC482E5}" type="datetime1">
              <a:rPr lang="fr-FR" smtClean="0"/>
              <a:t>21/06/2021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7E144A6A-4A9E-4D98-B2F8-31CC6A621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3466EFB7-9E4F-43DC-B170-197479D86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8C7A-0B20-4C36-A56C-4062238FBD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111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31B8E74-1661-461F-BC80-769A6E4D4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5C4B8DDC-98A1-48EA-B241-87F5E19C5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D39FDA06-8114-42C6-B996-3C14CA66B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5DD0-DE81-43D9-8663-AD2DEDAF8BA5}" type="datetime1">
              <a:rPr lang="fr-FR" smtClean="0"/>
              <a:t>21/06/2021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3DBD6B10-597D-4109-B7EF-31B9BF52C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BC4E0BDB-3DC9-4DBF-8450-F07B2B3DF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8C7A-0B20-4C36-A56C-4062238FBD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2118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BF99E08-1979-4DD7-AD45-24785A18A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D2F2C34F-B19A-4D3A-90CB-4FEE236B2D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69D84BD9-EF61-46C1-973D-B3A15690D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03F3F526-B1AA-4A6A-8645-8FB746DE7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C488-6AF1-4201-BF47-D523F4D923F4}" type="datetime1">
              <a:rPr lang="fr-FR" smtClean="0"/>
              <a:t>21/06/2021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1A7C6509-5BD4-4907-9E07-A829040AA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7B5A0640-ED69-4690-AB2B-77B93E43B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8C7A-0B20-4C36-A56C-4062238FBD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531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1565215-93AC-4B9B-A6DD-B5DFC1769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C8B1C6A7-5D75-453C-B256-6F3EEECDC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ADF6A37E-1F11-4042-B7E9-F88C92889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F41EC088-1BD1-4387-87CD-FA79600BA0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4677262D-AA02-44E3-8EBC-F995817D1A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85E71F18-590D-4623-A377-B725251F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8130-E861-4F4A-AE22-421644744CE4}" type="datetime1">
              <a:rPr lang="fr-FR" smtClean="0"/>
              <a:t>21/06/2021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1DB9EC99-61F5-46E9-87E6-6208C5AA4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A9679E70-A3AC-4C98-83E4-BB67C12CB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8C7A-0B20-4C36-A56C-4062238FBD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376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9C07AFF-01A8-478F-A97A-C075961EA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49BB5EB4-9109-4344-88E3-66B62947E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63FC-08E9-4570-B46B-59E651BA9F11}" type="datetime1">
              <a:rPr lang="fr-FR" smtClean="0"/>
              <a:t>21/06/2021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1E71FAF1-9C16-47D0-9631-45A5FCF42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3054B407-0E66-4816-B883-1257B4021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8C7A-0B20-4C36-A56C-4062238FBD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500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06C50931-9F9A-4CD3-8334-4E8E9FAE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C347-74B5-414F-A8C5-8EA9521EB30B}" type="datetime1">
              <a:rPr lang="fr-FR" smtClean="0"/>
              <a:t>21/06/2021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2D7F4C39-9152-407A-B12B-32308600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61FC1526-B03F-4974-9704-FE878DE71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8C7A-0B20-4C36-A56C-4062238FBD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39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6D82AA5-7655-4BEA-8CAE-65EA31D92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EB0CC66A-092E-4F2C-B907-66EAC89C1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256EB5EB-433A-4E85-89B1-78BF16A95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602BBB94-10B1-4F79-B366-555065E66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6A8D-33FE-40A7-921E-2259CEFBA56E}" type="datetime1">
              <a:rPr lang="fr-FR" smtClean="0"/>
              <a:t>21/06/2021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319FF382-B488-4BFB-A54A-8AB23F9D1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B89DDF42-8A38-42C0-812A-844E03AE8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8C7A-0B20-4C36-A56C-4062238FBD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0610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0549222-E121-4F59-BD50-8C7B9E4C5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2D410774-D4A9-4F5E-9289-3B94E9A2D4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9C8E6942-C834-4209-A8F8-A8F773FB7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7EE8F86F-311D-4B0A-8CC4-BF9700C03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A4F1-7A71-4963-AB54-32E7234BFF4E}" type="datetime1">
              <a:rPr lang="fr-FR" smtClean="0"/>
              <a:t>21/06/2021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0A97A808-CC78-4B37-8545-FFCE4F7CB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08A0FDAA-89BC-4077-B09E-711673926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8C7A-0B20-4C36-A56C-4062238FBD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4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7F978973-3DC1-45D2-A0A9-4D4A57A54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5364898A-49B2-40E7-8ABC-6F555D91B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CE5C63F6-A1AA-4E9C-A15B-2A48B17369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3CD2A-D758-499D-9568-985381043215}" type="datetime1">
              <a:rPr lang="fr-FR" smtClean="0"/>
              <a:t>21/06/2021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C7DC1FE1-61E4-40CB-9BFA-91386F7E5B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BD12543C-0138-46EE-BA0D-592F71A9A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B8C7A-0B20-4C36-A56C-4062238FBD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41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5918F23-E83E-4073-90EB-6AA6214BA2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0"/>
            <a:ext cx="9144000" cy="1877470"/>
          </a:xfrm>
        </p:spPr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Baptême des enfants </a:t>
            </a:r>
            <a:br>
              <a:rPr lang="fr-FR" dirty="0">
                <a:solidFill>
                  <a:schemeClr val="accent1"/>
                </a:solidFill>
              </a:rPr>
            </a:br>
            <a:r>
              <a:rPr lang="fr-FR" dirty="0">
                <a:solidFill>
                  <a:schemeClr val="accent1"/>
                </a:solidFill>
              </a:rPr>
              <a:t>de 7 à 11 ans</a:t>
            </a:r>
          </a:p>
        </p:txBody>
      </p:sp>
      <p:sp>
        <p:nvSpPr>
          <p:cNvPr id="10" name="Sous-titre 9">
            <a:extLst>
              <a:ext uri="{FF2B5EF4-FFF2-40B4-BE49-F238E27FC236}">
                <a16:creationId xmlns="" xmlns:a16="http://schemas.microsoft.com/office/drawing/2014/main" id="{1217E9BB-99A2-4DF8-828B-CA195B519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267157"/>
            <a:ext cx="9144000" cy="543834"/>
          </a:xfrm>
        </p:spPr>
        <p:txBody>
          <a:bodyPr/>
          <a:lstStyle/>
          <a:p>
            <a:r>
              <a:rPr lang="fr-FR" dirty="0"/>
              <a:t>Rencontre du 15 juin 2021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378" y="1784997"/>
            <a:ext cx="6839243" cy="4551205"/>
          </a:xfrm>
          <a:prstGeom prst="rect">
            <a:avLst/>
          </a:prstGeom>
        </p:spPr>
      </p:pic>
      <p:pic>
        <p:nvPicPr>
          <p:cNvPr id="5" name="Picture 3" descr="téléchargement (6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378" y="2181785"/>
            <a:ext cx="3101926" cy="1585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8C7A-0B20-4C36-A56C-4062238FBDE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871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2147" y="606567"/>
            <a:ext cx="10993022" cy="58223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Attention, la première étape, l’accueil de la demande, </a:t>
            </a:r>
          </a:p>
          <a:p>
            <a:pPr marL="0" indent="0">
              <a:buNone/>
            </a:pPr>
            <a:r>
              <a:rPr lang="fr-FR" dirty="0"/>
              <a:t>doit déjà avoir été vécue :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Par exemple avec Chemin vers le baptême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Ou avec le module « Dieu ouvre un chemin »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	- célébration d’accueil par l’Eglise de la demande de baptême </a:t>
            </a:r>
          </a:p>
          <a:p>
            <a:pPr marL="0" indent="0">
              <a:buNone/>
            </a:pPr>
            <a:r>
              <a:rPr lang="fr-FR" dirty="0"/>
              <a:t>puis module 	« Dieu se fait proche »</a:t>
            </a:r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Et le parcours Chemin vers le baptême et l’eucharistie peut alors être utilisé avec les enfants qui se préparent au baptême </a:t>
            </a:r>
            <a:r>
              <a:rPr lang="fr-FR" b="1" dirty="0"/>
              <a:t>et</a:t>
            </a:r>
            <a:r>
              <a:rPr lang="fr-FR" dirty="0"/>
              <a:t> des enfants déjà baptisés.</a:t>
            </a:r>
          </a:p>
        </p:txBody>
      </p:sp>
      <p:pic>
        <p:nvPicPr>
          <p:cNvPr id="6" name="Espace réservé du contenu 3">
            <a:extLst>
              <a:ext uri="{FF2B5EF4-FFF2-40B4-BE49-F238E27FC236}">
                <a16:creationId xmlns="" xmlns:a16="http://schemas.microsoft.com/office/drawing/2014/main" id="{360C7038-6300-4626-A467-72ADF7FF8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542" y="1652155"/>
            <a:ext cx="618980" cy="75338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746" y="2357626"/>
            <a:ext cx="720834" cy="94517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462" y="4119490"/>
            <a:ext cx="750570" cy="97536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2"/>
          <a:stretch/>
        </p:blipFill>
        <p:spPr>
          <a:xfrm>
            <a:off x="8076163" y="323557"/>
            <a:ext cx="2916526" cy="1559147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8C7A-0B20-4C36-A56C-4062238FBDE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49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EEAE01A8-485C-4625-839A-6A80C8B3C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14" y="488270"/>
            <a:ext cx="10515600" cy="5457872"/>
          </a:xfrm>
        </p:spPr>
        <p:txBody>
          <a:bodyPr>
            <a:normAutofit/>
          </a:bodyPr>
          <a:lstStyle/>
          <a:p>
            <a:r>
              <a:rPr lang="fr-FR" sz="2600" dirty="0"/>
              <a:t>Étapes liturgiques ( vues dans « chemin vers le baptême »)</a:t>
            </a:r>
          </a:p>
          <a:p>
            <a:r>
              <a:rPr lang="fr-FR" sz="2600" dirty="0"/>
              <a:t>Déroulement de l’itinéraire : 11 rencontres et 1 mobile(sur la confiance qui prépare au rite pénitentiel)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	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181C250F-62D2-4736-BF33-75658E339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3352" y="3789495"/>
            <a:ext cx="1029439" cy="127135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5AF54501-729D-4F06-8D21-D7B6275BE8C9}"/>
              </a:ext>
            </a:extLst>
          </p:cNvPr>
          <p:cNvSpPr txBox="1"/>
          <p:nvPr/>
        </p:nvSpPr>
        <p:spPr>
          <a:xfrm>
            <a:off x="671883" y="1989055"/>
            <a:ext cx="93683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2400" dirty="0">
                <a:solidFill>
                  <a:schemeClr val="accent1"/>
                </a:solidFill>
              </a:rPr>
              <a:t>Etape1 </a:t>
            </a:r>
            <a:r>
              <a:rPr lang="fr-FR" sz="2400" dirty="0"/>
              <a:t>: une rencontre accueil avec le module « Dieu ouvre un chemin »</a:t>
            </a:r>
          </a:p>
          <a:p>
            <a:r>
              <a:rPr lang="fr-FR" sz="2400" dirty="0"/>
              <a:t>       </a:t>
            </a:r>
            <a:r>
              <a:rPr lang="fr-FR" sz="2400" dirty="0">
                <a:solidFill>
                  <a:schemeClr val="accent1"/>
                </a:solidFill>
              </a:rPr>
              <a:t>Etape 2</a:t>
            </a:r>
            <a:r>
              <a:rPr lang="fr-FR" sz="2400" dirty="0"/>
              <a:t>: entrée en catéchuménat:7 rencontres et une optionnelle avec les familles</a:t>
            </a:r>
          </a:p>
          <a:p>
            <a:r>
              <a:rPr lang="fr-FR" sz="2400" dirty="0"/>
              <a:t>       </a:t>
            </a:r>
            <a:r>
              <a:rPr lang="fr-FR" sz="2400" dirty="0">
                <a:solidFill>
                  <a:schemeClr val="accent1"/>
                </a:solidFill>
              </a:rPr>
              <a:t>Etape 3</a:t>
            </a:r>
            <a:r>
              <a:rPr lang="fr-FR" sz="2400" dirty="0"/>
              <a:t>:  rite pénitentiel: 3 rencontres </a:t>
            </a:r>
          </a:p>
          <a:p>
            <a:r>
              <a:rPr lang="fr-FR" sz="2400" dirty="0"/>
              <a:t>Parallèlement, les enfants déjà baptisés qui suivent ce parcours auront à préparer et vivre le sacrement du pardon ( avec le module « Chemin vers le pardon »)</a:t>
            </a:r>
          </a:p>
          <a:p>
            <a:endParaRPr lang="fr-FR" sz="2400" dirty="0"/>
          </a:p>
          <a:p>
            <a:r>
              <a:rPr lang="fr-FR" sz="2400" dirty="0"/>
              <a:t>       </a:t>
            </a:r>
            <a:r>
              <a:rPr lang="fr-FR" sz="2400" dirty="0">
                <a:solidFill>
                  <a:schemeClr val="accent1"/>
                </a:solidFill>
              </a:rPr>
              <a:t>Etape 4</a:t>
            </a:r>
            <a:r>
              <a:rPr lang="fr-FR" sz="2400" dirty="0"/>
              <a:t>: célébration du baptême et première eucharistie</a:t>
            </a:r>
          </a:p>
          <a:p>
            <a:r>
              <a:rPr lang="fr-FR" sz="2400" dirty="0"/>
              <a:t>et une rencontre</a:t>
            </a:r>
            <a:r>
              <a:rPr lang="fr-FR" sz="2400" dirty="0">
                <a:solidFill>
                  <a:schemeClr val="accent1"/>
                </a:solidFill>
              </a:rPr>
              <a:t> mystagogie </a:t>
            </a:r>
            <a:r>
              <a:rPr lang="fr-FR" sz="2400" dirty="0"/>
              <a:t>«Du neuf dans ma vie »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6333D293-486E-4D5E-963C-0F1DA1534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0275" y="1529862"/>
            <a:ext cx="1122516" cy="1367429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8C7A-0B20-4C36-A56C-4062238FBDE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54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88B78D2-C36D-4C57-84A0-2327F275F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 demande le baptême et l’eucharistie</a:t>
            </a:r>
            <a:br>
              <a:rPr lang="fr-FR" dirty="0"/>
            </a:br>
            <a:r>
              <a:rPr lang="fr-FR" sz="2400" dirty="0"/>
              <a:t>édition </a:t>
            </a:r>
            <a:r>
              <a:rPr lang="fr-FR" sz="2400" dirty="0" err="1"/>
              <a:t>Crer</a:t>
            </a:r>
            <a:endParaRPr lang="fr-FR" sz="2400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="" xmlns:a16="http://schemas.microsoft.com/office/drawing/2014/main" id="{C9228D9E-BCD9-451C-B084-51856CC9F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1138" y="1384369"/>
            <a:ext cx="3019425" cy="2162175"/>
          </a:xfrm>
          <a:prstGeom prst="rect">
            <a:avLst/>
          </a:prstGeom>
        </p:spPr>
      </p:pic>
      <p:pic>
        <p:nvPicPr>
          <p:cNvPr id="8" name="Espace réservé du contenu 3">
            <a:extLst>
              <a:ext uri="{FF2B5EF4-FFF2-40B4-BE49-F238E27FC236}">
                <a16:creationId xmlns="" xmlns:a16="http://schemas.microsoft.com/office/drawing/2014/main" id="{FBC3BC43-7870-46E6-8D64-A90FAC46C4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"/>
          <a:stretch/>
        </p:blipFill>
        <p:spPr>
          <a:xfrm>
            <a:off x="1611689" y="1616630"/>
            <a:ext cx="3019425" cy="490837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12780EC9-01CD-4D85-B651-442AC9CBE3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114" y="1703692"/>
            <a:ext cx="3232136" cy="489600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8C7A-0B20-4C36-A56C-4062238FBDE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843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B78B5E0-61A6-454F-AFD1-72FCB75F15C7}"/>
              </a:ext>
            </a:extLst>
          </p:cNvPr>
          <p:cNvSpPr/>
          <p:nvPr/>
        </p:nvSpPr>
        <p:spPr>
          <a:xfrm>
            <a:off x="656948" y="113590"/>
            <a:ext cx="8149701" cy="589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Itinéraire par étapes :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Déroulement en deux ans. Entrée progressive dans la vie chrétienne. </a:t>
            </a:r>
            <a:endParaRPr lang="fr-F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Première étape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Accueil (de la demande…) et célébration</a:t>
            </a:r>
            <a:endParaRPr lang="fr-FR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fr-FR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Deuxième étape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4 rencontres proposées à vivre complètement ou </a:t>
            </a:r>
            <a:r>
              <a:rPr lang="fr-FR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partiellement</a:t>
            </a:r>
            <a:r>
              <a:rPr lang="fr-FR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Entrée en catéchuménat et célébration ( signe de croix et évangiles)</a:t>
            </a:r>
          </a:p>
          <a:p>
            <a:pPr>
              <a:lnSpc>
                <a:spcPct val="115000"/>
              </a:lnSpc>
            </a:pPr>
            <a:endParaRPr lang="fr-FR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fr-FR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Troisième étape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2 rencontres(dont dans l’une, 3 possibilités en fonction des enfants)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Scrutin ou rite pénitentiel et célébration ( onction ou imposition des mains)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fr-FR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Quatrième étape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Les signes du baptême: 4 rencontres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    L’eucharistie: vivre plusieurs rencontres avec La Cène, la messe, les disciples, la résurrection (livret vers la première des communions)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     La confirmation: Esprit Saint reçu au baptême (susciter l’envie d’aller plus loin)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Sacrements de l’initiation et célébration des sacrements: baptême et eucharistie</a:t>
            </a:r>
            <a:endParaRPr lang="fr-FR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Mystagogie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92B0A941-9106-4C3B-9796-4E0661356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5227" y="3921475"/>
            <a:ext cx="2189825" cy="1546523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8C7A-0B20-4C36-A56C-4062238FBDE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925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CCAE576-4876-4CD5-84E3-D0A0A6A271E2}"/>
              </a:ext>
            </a:extLst>
          </p:cNvPr>
          <p:cNvSpPr txBox="1">
            <a:spLocks/>
          </p:cNvSpPr>
          <p:nvPr/>
        </p:nvSpPr>
        <p:spPr>
          <a:xfrm>
            <a:off x="385439" y="169817"/>
            <a:ext cx="5535967" cy="966526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Jésus te donne sa vie</a:t>
            </a:r>
            <a:br>
              <a:rPr lang="fr-FR" dirty="0"/>
            </a:br>
            <a:r>
              <a:rPr lang="fr-FR" sz="2400" dirty="0" err="1"/>
              <a:t>Artège</a:t>
            </a:r>
            <a:r>
              <a:rPr lang="fr-FR" sz="2400" dirty="0"/>
              <a:t> Le Sènevé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A5BEB760-EC96-4E0E-AA1C-93DC7F2C4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0951" y="169817"/>
            <a:ext cx="1566808" cy="221913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0F2E2207-D35A-4C72-9874-5F881561EC02}"/>
              </a:ext>
            </a:extLst>
          </p:cNvPr>
          <p:cNvSpPr txBox="1"/>
          <p:nvPr/>
        </p:nvSpPr>
        <p:spPr>
          <a:xfrm>
            <a:off x="534241" y="1136343"/>
            <a:ext cx="86024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Préparation sur 16 rencontres  et célébrations liturgiques</a:t>
            </a:r>
          </a:p>
          <a:p>
            <a:r>
              <a:rPr lang="fr-FR" dirty="0"/>
              <a:t>Chaque rencontre reprend le même déroulé et comporte ces temps représentés par ces logos:</a:t>
            </a:r>
          </a:p>
          <a:p>
            <a:endParaRPr lang="fr-FR" dirty="0"/>
          </a:p>
          <a:p>
            <a:r>
              <a:rPr lang="fr-FR" dirty="0"/>
              <a:t>•	Un renvoi au catéchisme pour tous les âges Il est le chemin</a:t>
            </a:r>
          </a:p>
          <a:p>
            <a:endParaRPr lang="fr-FR" dirty="0"/>
          </a:p>
          <a:p>
            <a:r>
              <a:rPr lang="fr-FR" dirty="0"/>
              <a:t>•	Des textes bibliques</a:t>
            </a:r>
          </a:p>
          <a:p>
            <a:endParaRPr lang="fr-FR" dirty="0"/>
          </a:p>
          <a:p>
            <a:r>
              <a:rPr lang="fr-FR" dirty="0"/>
              <a:t>•	Des questions pour animer l’échange</a:t>
            </a:r>
          </a:p>
          <a:p>
            <a:endParaRPr lang="fr-FR" dirty="0"/>
          </a:p>
          <a:p>
            <a:r>
              <a:rPr lang="fr-FR" dirty="0"/>
              <a:t>•	Un encart liturgique avec le texte du Rituel</a:t>
            </a:r>
          </a:p>
          <a:p>
            <a:endParaRPr lang="fr-FR" dirty="0"/>
          </a:p>
          <a:p>
            <a:r>
              <a:rPr lang="fr-FR" dirty="0"/>
              <a:t>•	Des espaces pour l’approfondissement (pour les plus grands)</a:t>
            </a:r>
          </a:p>
          <a:p>
            <a:endParaRPr lang="fr-FR" dirty="0"/>
          </a:p>
          <a:p>
            <a:r>
              <a:rPr lang="fr-FR" dirty="0"/>
              <a:t>•	Des jeux</a:t>
            </a:r>
          </a:p>
          <a:p>
            <a:endParaRPr lang="fr-FR" dirty="0"/>
          </a:p>
          <a:p>
            <a:r>
              <a:rPr lang="fr-FR" dirty="0"/>
              <a:t>•	Une prière</a:t>
            </a:r>
          </a:p>
          <a:p>
            <a:endParaRPr lang="fr-FR" dirty="0"/>
          </a:p>
          <a:p>
            <a:r>
              <a:rPr lang="fr-FR" dirty="0"/>
              <a:t>•	Un courrier aux parents (pour certaines rencontres)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81CBA1AF-A6A4-488B-904E-694461925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5435">
            <a:off x="7073500" y="1902420"/>
            <a:ext cx="998976" cy="112489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B82B16E8-3680-445E-92AA-B0D9B4C86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6682" y="2666934"/>
            <a:ext cx="640135" cy="76206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93922029-AA5E-42AC-8978-FA03CC769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6857" y="3344005"/>
            <a:ext cx="365792" cy="48772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D169DC81-5BC8-4E9B-AB5D-C7F94C68BA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9946" y="3924407"/>
            <a:ext cx="512108" cy="4389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CA56643F-922D-4A87-B52E-0F0F9CBCB5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5827" y="4230111"/>
            <a:ext cx="548688" cy="76206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005BE3CB-038B-42A7-BB5B-1EBA37F974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0852" y="4852699"/>
            <a:ext cx="298730" cy="57917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D3000325-488D-4EEC-AF10-47B048C4E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7139" y="5468651"/>
            <a:ext cx="420660" cy="50601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62E15FD3-FA12-462F-B9C1-D4D775156C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22016" y="5974663"/>
            <a:ext cx="634039" cy="597460"/>
          </a:xfrm>
          <a:prstGeom prst="rect">
            <a:avLst/>
          </a:prstGeom>
        </p:spPr>
      </p:pic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8C7A-0B20-4C36-A56C-4062238FBDE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95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1896B14B-E032-457F-8B74-67F842B4864F}"/>
              </a:ext>
            </a:extLst>
          </p:cNvPr>
          <p:cNvSpPr txBox="1"/>
          <p:nvPr/>
        </p:nvSpPr>
        <p:spPr>
          <a:xfrm>
            <a:off x="607379" y="648070"/>
            <a:ext cx="1044531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Proposition de préparation aux 3 sacrements de l’initiation, dans l’ordre dans lequel ils sont reçus par les adultes, dans une complémentarité en lien avec la Trinité.</a:t>
            </a:r>
          </a:p>
          <a:p>
            <a:endParaRPr lang="fr-FR" sz="1400" dirty="0"/>
          </a:p>
          <a:p>
            <a:r>
              <a:rPr lang="fr-FR" sz="1400" dirty="0"/>
              <a:t>	Le </a:t>
            </a:r>
            <a:r>
              <a:rPr lang="fr-FR" sz="1400" dirty="0">
                <a:solidFill>
                  <a:srgbClr val="7030A0"/>
                </a:solidFill>
              </a:rPr>
              <a:t>baptême</a:t>
            </a:r>
            <a:r>
              <a:rPr lang="fr-FR" sz="1400" dirty="0"/>
              <a:t> fait de toi un enfant de Dieu </a:t>
            </a:r>
            <a:r>
              <a:rPr lang="fr-FR" sz="1400" dirty="0">
                <a:solidFill>
                  <a:srgbClr val="7030A0"/>
                </a:solidFill>
              </a:rPr>
              <a:t>le Père</a:t>
            </a:r>
          </a:p>
          <a:p>
            <a:r>
              <a:rPr lang="fr-FR" sz="1400" dirty="0"/>
              <a:t>	La </a:t>
            </a:r>
            <a:r>
              <a:rPr lang="fr-FR" sz="1400" dirty="0">
                <a:solidFill>
                  <a:srgbClr val="7030A0"/>
                </a:solidFill>
              </a:rPr>
              <a:t>confirmation</a:t>
            </a:r>
            <a:r>
              <a:rPr lang="fr-FR" sz="1400" dirty="0"/>
              <a:t> t’anime du souffle du </a:t>
            </a:r>
            <a:r>
              <a:rPr lang="fr-FR" sz="1400" dirty="0">
                <a:solidFill>
                  <a:srgbClr val="7030A0"/>
                </a:solidFill>
              </a:rPr>
              <a:t>Saint- Esprit</a:t>
            </a:r>
          </a:p>
          <a:p>
            <a:r>
              <a:rPr lang="fr-FR" sz="1400" dirty="0"/>
              <a:t>	L</a:t>
            </a:r>
            <a:r>
              <a:rPr lang="fr-FR" sz="1400" dirty="0">
                <a:solidFill>
                  <a:srgbClr val="7030A0"/>
                </a:solidFill>
              </a:rPr>
              <a:t>’eucharistie</a:t>
            </a:r>
            <a:r>
              <a:rPr lang="fr-FR" sz="1400" dirty="0"/>
              <a:t> </a:t>
            </a:r>
            <a:r>
              <a:rPr lang="fr-FR" sz="1400" dirty="0" smtClean="0"/>
              <a:t>t’unit </a:t>
            </a:r>
            <a:r>
              <a:rPr lang="fr-FR" sz="1400" dirty="0"/>
              <a:t>plus intimement à Jésus le</a:t>
            </a:r>
            <a:r>
              <a:rPr lang="fr-FR" sz="1400" dirty="0">
                <a:solidFill>
                  <a:srgbClr val="7030A0"/>
                </a:solidFill>
              </a:rPr>
              <a:t> Fils</a:t>
            </a:r>
            <a:r>
              <a:rPr lang="fr-FR" sz="1400" dirty="0"/>
              <a:t>.</a:t>
            </a:r>
          </a:p>
          <a:p>
            <a:endParaRPr lang="fr-FR" sz="1400" dirty="0"/>
          </a:p>
          <a:p>
            <a:r>
              <a:rPr lang="fr-FR" sz="1400" dirty="0">
                <a:solidFill>
                  <a:schemeClr val="accent1"/>
                </a:solidFill>
              </a:rPr>
              <a:t>Etape 1</a:t>
            </a:r>
            <a:r>
              <a:rPr lang="fr-FR" sz="1400" dirty="0"/>
              <a:t>: Baptême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400" dirty="0"/>
              <a:t>4 rencontres suivies d’une célébration conduisent les enfants jusqu’au baptême (+ une après…)</a:t>
            </a:r>
          </a:p>
          <a:p>
            <a:pPr lvl="1"/>
            <a:r>
              <a:rPr lang="fr-FR" sz="1400" dirty="0"/>
              <a:t>Je demande le baptême ( accueil), La croix et l’évangile, Dieu m’aide à lutter contre le mal, Je deviens enfant de Dieu.</a:t>
            </a:r>
          </a:p>
          <a:p>
            <a:pPr lvl="1"/>
            <a:endParaRPr lang="fr-FR" sz="1400" dirty="0"/>
          </a:p>
          <a:p>
            <a:pPr lvl="0"/>
            <a:r>
              <a:rPr lang="fr-FR" sz="1400" dirty="0">
                <a:solidFill>
                  <a:schemeClr val="accent1"/>
                </a:solidFill>
              </a:rPr>
              <a:t>Etape 2</a:t>
            </a:r>
            <a:r>
              <a:rPr lang="fr-FR" sz="1400" dirty="0"/>
              <a:t>: confirmation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400" dirty="0"/>
              <a:t>5 rencontres jusqu’à la confirmation (dont la mystagogie du baptême)</a:t>
            </a:r>
          </a:p>
          <a:p>
            <a:pPr lvl="0"/>
            <a:r>
              <a:rPr lang="fr-FR" sz="1400" dirty="0"/>
              <a:t>            Que s’est-il passé à mon baptême?, Les signes de l’Esprit Saint dans la Bible, </a:t>
            </a:r>
          </a:p>
          <a:p>
            <a:pPr lvl="0"/>
            <a:r>
              <a:rPr lang="fr-FR" sz="1400" dirty="0"/>
              <a:t>            L’Esprit saint dans la vie de Jésus, Sept dons et douze fruits, Que s’est-il passé à ma confirmation?</a:t>
            </a:r>
          </a:p>
          <a:p>
            <a:pPr lvl="0"/>
            <a:endParaRPr lang="fr-FR" sz="1400" dirty="0"/>
          </a:p>
          <a:p>
            <a:pPr lvl="0"/>
            <a:r>
              <a:rPr lang="fr-FR" sz="1400" dirty="0">
                <a:solidFill>
                  <a:schemeClr val="accent1"/>
                </a:solidFill>
              </a:rPr>
              <a:t>Etape 3</a:t>
            </a:r>
            <a:r>
              <a:rPr lang="fr-FR" sz="1400" dirty="0"/>
              <a:t>: eucharistie</a:t>
            </a:r>
          </a:p>
          <a:p>
            <a:pPr lvl="0"/>
            <a:r>
              <a:rPr lang="fr-FR" sz="1400" dirty="0"/>
              <a:t>On peut reprendre ici l’étape « Que s’est-il passé à mon baptême ? 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400" dirty="0"/>
              <a:t>4 rencontres jusqu’à l’eucharistie</a:t>
            </a:r>
          </a:p>
          <a:p>
            <a:pPr lvl="0"/>
            <a:r>
              <a:rPr lang="fr-FR" sz="1400" dirty="0"/>
              <a:t>             Célébrer Jésus en Eglise, Se nourrir de Parole et de Pain, Trois jours pour se donner, Heureux les invités.</a:t>
            </a:r>
          </a:p>
          <a:p>
            <a:pPr lvl="0"/>
            <a:endParaRPr lang="fr-FR" sz="1400" dirty="0"/>
          </a:p>
          <a:p>
            <a:pPr lvl="0"/>
            <a:r>
              <a:rPr lang="fr-FR" sz="1400" dirty="0"/>
              <a:t>2 rencontres pour préparer </a:t>
            </a:r>
            <a:r>
              <a:rPr lang="fr-FR" sz="1400" dirty="0">
                <a:solidFill>
                  <a:schemeClr val="accent1"/>
                </a:solidFill>
              </a:rPr>
              <a:t>le sacrement de réconciliation </a:t>
            </a:r>
            <a:r>
              <a:rPr lang="fr-FR" sz="1400" dirty="0"/>
              <a:t>à vivre avant la confirmation et l’eucharistie</a:t>
            </a:r>
          </a:p>
          <a:p>
            <a:pPr lvl="0"/>
            <a:r>
              <a:rPr lang="fr-FR" sz="1400" dirty="0"/>
              <a:t>              Dieu de tendresse et de miséricorde, Le pardon me renouvelle sans cesse.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577" y="1212369"/>
            <a:ext cx="1908699" cy="127015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606" y="2964276"/>
            <a:ext cx="1366695" cy="138508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926" y="4332090"/>
            <a:ext cx="1118653" cy="746351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8C7A-0B20-4C36-A56C-4062238FBDE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0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863598E-E64B-4BFA-97B8-5DE86D0C8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858"/>
            <a:ext cx="10515600" cy="957647"/>
          </a:xfrm>
        </p:spPr>
        <p:txBody>
          <a:bodyPr/>
          <a:lstStyle/>
          <a:p>
            <a:r>
              <a:rPr lang="fr-FR" dirty="0"/>
              <a:t>Etat des lieux: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8E09AC1-D299-4454-8724-A4CD86790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29" y="1229309"/>
            <a:ext cx="10757241" cy="5362112"/>
          </a:xfrm>
        </p:spPr>
        <p:txBody>
          <a:bodyPr>
            <a:normAutofit/>
          </a:bodyPr>
          <a:lstStyle/>
          <a:p>
            <a:r>
              <a:rPr lang="fr-FR" dirty="0"/>
              <a:t>Quels outils utilisez-vous?</a:t>
            </a:r>
          </a:p>
          <a:p>
            <a:r>
              <a:rPr lang="fr-FR" dirty="0"/>
              <a:t>Qui prépare les enfants? (parents, catéchistes, prêtre,…)</a:t>
            </a:r>
          </a:p>
          <a:p>
            <a:r>
              <a:rPr lang="fr-FR" dirty="0"/>
              <a:t>À</a:t>
            </a:r>
            <a:r>
              <a:rPr lang="fr-FR" dirty="0" smtClean="0"/>
              <a:t> </a:t>
            </a:r>
            <a:r>
              <a:rPr lang="fr-FR" dirty="0"/>
              <a:t>Quelle fréquence se déroulent les rencontres ?</a:t>
            </a:r>
          </a:p>
          <a:p>
            <a:r>
              <a:rPr lang="fr-FR" dirty="0" smtClean="0"/>
              <a:t>La liturgie est-elle adaptée aux étapes vers le baptême? Fait-elle de la place aux enfants ?</a:t>
            </a:r>
            <a:endParaRPr lang="fr-FR" dirty="0"/>
          </a:p>
          <a:p>
            <a:r>
              <a:rPr lang="fr-FR" dirty="0"/>
              <a:t>Y-a-t ’il des liens avec la communauté et les parents?</a:t>
            </a:r>
          </a:p>
          <a:p>
            <a:r>
              <a:rPr lang="fr-FR" dirty="0"/>
              <a:t>Les enfants sont-ils inscrits au caté?</a:t>
            </a:r>
          </a:p>
          <a:p>
            <a:r>
              <a:rPr lang="fr-FR" dirty="0"/>
              <a:t>Les préparations au baptême sont-elles en lien </a:t>
            </a:r>
            <a:r>
              <a:rPr lang="fr-FR" dirty="0" smtClean="0"/>
              <a:t>avec </a:t>
            </a:r>
            <a:r>
              <a:rPr lang="fr-FR" dirty="0"/>
              <a:t>la première communion?</a:t>
            </a:r>
          </a:p>
          <a:p>
            <a:r>
              <a:rPr lang="fr-FR" dirty="0"/>
              <a:t>Comment vous sentez-vous dans cette mission? Avez-vous des liens avec les équipes liturgiques, le prêtre, les familles, les groupes de caté ?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0"/>
          <a:stretch/>
        </p:blipFill>
        <p:spPr>
          <a:xfrm>
            <a:off x="8797607" y="422031"/>
            <a:ext cx="2882975" cy="1997612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8C7A-0B20-4C36-A56C-4062238FBDE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25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FD384B2-9C4C-4A32-9FB9-03E8F57D6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Livrets à découvrir 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="" xmlns:a16="http://schemas.microsoft.com/office/drawing/2014/main" id="{8EC65F2D-C729-439D-9524-AFF5C9EAD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955" y="2210877"/>
            <a:ext cx="1552575" cy="20288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C305D911-54CB-4D2E-A77C-26BA0E900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528" y="3022878"/>
            <a:ext cx="1628775" cy="21431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C41F0423-99FC-4656-9C12-87883F208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533" y="3022877"/>
            <a:ext cx="1457325" cy="214312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D12EC492-A6D9-4DBE-8FCB-9F496832B55D}"/>
              </a:ext>
            </a:extLst>
          </p:cNvPr>
          <p:cNvSpPr txBox="1"/>
          <p:nvPr/>
        </p:nvSpPr>
        <p:spPr>
          <a:xfrm>
            <a:off x="90763" y="1691997"/>
            <a:ext cx="3992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Chemin vers le baptême/Mame-Tardy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AD7A3FE5-80F5-4091-8B58-0C72E57CA207}"/>
              </a:ext>
            </a:extLst>
          </p:cNvPr>
          <p:cNvSpPr txBox="1"/>
          <p:nvPr/>
        </p:nvSpPr>
        <p:spPr>
          <a:xfrm>
            <a:off x="3357654" y="2265451"/>
            <a:ext cx="5228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Chemin vers le baptême et l’eucharistie/ Mame-Tardy</a:t>
            </a:r>
          </a:p>
          <a:p>
            <a:r>
              <a:rPr lang="fr-FR" dirty="0"/>
              <a:t>Je demande le baptême et l’eucharistie/ </a:t>
            </a:r>
            <a:r>
              <a:rPr lang="fr-FR" dirty="0" err="1"/>
              <a:t>Crer</a:t>
            </a:r>
            <a:endParaRPr lang="fr-FR" dirty="0"/>
          </a:p>
        </p:txBody>
      </p:sp>
      <p:pic>
        <p:nvPicPr>
          <p:cNvPr id="1026" name="Picture 2" descr="Résultat d’images pour jesus te donne sa vie">
            <a:extLst>
              <a:ext uri="{FF2B5EF4-FFF2-40B4-BE49-F238E27FC236}">
                <a16:creationId xmlns="" xmlns:a16="http://schemas.microsoft.com/office/drawing/2014/main" id="{15C726C1-3332-4F2E-9539-1E70A78FB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666" y="3971709"/>
            <a:ext cx="157162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AAD79C0B-8439-48B4-864C-415C595590D9}"/>
              </a:ext>
            </a:extLst>
          </p:cNvPr>
          <p:cNvSpPr txBox="1"/>
          <p:nvPr/>
        </p:nvSpPr>
        <p:spPr>
          <a:xfrm>
            <a:off x="7776840" y="3225289"/>
            <a:ext cx="4199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Jésus te donne sa vie / </a:t>
            </a:r>
            <a:r>
              <a:rPr lang="fr-FR" dirty="0" err="1"/>
              <a:t>Artège</a:t>
            </a:r>
            <a:r>
              <a:rPr lang="fr-FR" dirty="0"/>
              <a:t> Le Sènevé</a:t>
            </a:r>
          </a:p>
          <a:p>
            <a:r>
              <a:rPr lang="fr-FR" dirty="0"/>
              <a:t>Baptême, confirmation et eucharistie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8C7A-0B20-4C36-A56C-4062238FBDE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91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0F6D83A-A058-4597-8BF5-C6C7C29FA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Points communs essentiels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6B826CF4-C5E1-4E50-B81A-0A0C53BE6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5018"/>
            <a:ext cx="10515600" cy="487194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fr-FR" dirty="0"/>
              <a:t>Parcours en lien avec les nouvelles directives:</a:t>
            </a:r>
          </a:p>
          <a:p>
            <a:pPr marL="0" lvl="0" indent="0">
              <a:buNone/>
            </a:pPr>
            <a:r>
              <a:rPr lang="fr-FR" dirty="0"/>
              <a:t>	Idée que la communauté porte les enfants qui demandent le baptême afin qu’ils vivent des temps liturgiques et bénéficient d’un « bain ecclésial »</a:t>
            </a:r>
          </a:p>
          <a:p>
            <a:pPr marL="0" lvl="0" indent="0">
              <a:buNone/>
            </a:pPr>
            <a:r>
              <a:rPr lang="fr-FR" dirty="0"/>
              <a:t>	Pédagogie d’initiation: </a:t>
            </a:r>
          </a:p>
          <a:p>
            <a:pPr marL="0" lvl="0" indent="0">
              <a:buNone/>
            </a:pPr>
            <a:r>
              <a:rPr lang="fr-FR" dirty="0"/>
              <a:t>		liberté du futur baptisé</a:t>
            </a:r>
          </a:p>
          <a:p>
            <a:pPr marL="0" lvl="0" indent="0">
              <a:buNone/>
            </a:pPr>
            <a:r>
              <a:rPr lang="fr-FR" dirty="0"/>
              <a:t>		cheminement par étapes</a:t>
            </a:r>
          </a:p>
          <a:p>
            <a:pPr marL="0" lvl="0" indent="0">
              <a:buNone/>
            </a:pPr>
            <a:r>
              <a:rPr lang="fr-FR" dirty="0"/>
              <a:t>		écoute de la parole de Dieu et réflexion </a:t>
            </a:r>
          </a:p>
          <a:p>
            <a:pPr marL="0" lvl="0" indent="0">
              <a:buNone/>
            </a:pPr>
            <a:r>
              <a:rPr lang="fr-FR" dirty="0"/>
              <a:t>		temps de partage et d’échanges</a:t>
            </a:r>
          </a:p>
          <a:p>
            <a:pPr lvl="0"/>
            <a:endParaRPr lang="fr-FR" dirty="0"/>
          </a:p>
          <a:p>
            <a:pPr marL="0" lvl="0" indent="0">
              <a:buNone/>
            </a:pPr>
            <a:r>
              <a:rPr lang="fr-FR" dirty="0"/>
              <a:t>Les livrets s’appuient sur :</a:t>
            </a:r>
          </a:p>
          <a:p>
            <a:pPr lvl="0"/>
            <a:r>
              <a:rPr lang="fr-FR" dirty="0"/>
              <a:t>Doc SNCC </a:t>
            </a:r>
            <a:r>
              <a:rPr lang="fr-FR" i="1" dirty="0"/>
              <a:t>« Itinéraires de type catéchuménal vers les sacrements »</a:t>
            </a:r>
            <a:endParaRPr lang="fr-FR" dirty="0"/>
          </a:p>
          <a:p>
            <a:pPr lvl="0"/>
            <a:r>
              <a:rPr lang="fr-FR" i="1" dirty="0"/>
              <a:t>Guide pastoral du RICA </a:t>
            </a:r>
            <a:r>
              <a:rPr lang="fr-FR" dirty="0"/>
              <a:t>du CNPL</a:t>
            </a:r>
          </a:p>
          <a:p>
            <a:pPr lvl="0"/>
            <a:r>
              <a:rPr lang="fr-FR" i="1" dirty="0">
                <a:solidFill>
                  <a:schemeClr val="accent1"/>
                </a:solidFill>
              </a:rPr>
              <a:t>Rituel du baptême des enfants en âge de scolarité</a:t>
            </a:r>
          </a:p>
          <a:p>
            <a:pPr lvl="0"/>
            <a:r>
              <a:rPr lang="fr-FR" i="1" dirty="0">
                <a:solidFill>
                  <a:schemeClr val="accent1"/>
                </a:solidFill>
              </a:rPr>
              <a:t>Importance de la marque visuelle</a:t>
            </a:r>
          </a:p>
          <a:p>
            <a:pPr lvl="0"/>
            <a:endParaRPr lang="fr-FR" i="1" dirty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9942">
            <a:off x="10191591" y="2124221"/>
            <a:ext cx="1030781" cy="151864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5281">
            <a:off x="8229749" y="3603910"/>
            <a:ext cx="1173480" cy="16002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2" r="14249"/>
          <a:stretch/>
        </p:blipFill>
        <p:spPr>
          <a:xfrm rot="1303283">
            <a:off x="9325409" y="3794761"/>
            <a:ext cx="1125415" cy="16002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9972">
            <a:off x="10100922" y="4631947"/>
            <a:ext cx="1212118" cy="149414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20337" r="13265" b="43676"/>
          <a:stretch/>
        </p:blipFill>
        <p:spPr>
          <a:xfrm>
            <a:off x="6879101" y="5536070"/>
            <a:ext cx="1477107" cy="1029152"/>
          </a:xfrm>
          <a:prstGeom prst="rect">
            <a:avLst/>
          </a:prstGeo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8C7A-0B20-4C36-A56C-4062238FBDE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595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095996" y="5680226"/>
            <a:ext cx="5453577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/>
              <a:t>Une dernière étape : </a:t>
            </a:r>
            <a:r>
              <a:rPr lang="fr-FR" sz="1600" b="1" dirty="0">
                <a:solidFill>
                  <a:schemeClr val="accent1"/>
                </a:solidFill>
              </a:rPr>
              <a:t>la mystagogie </a:t>
            </a:r>
            <a:r>
              <a:rPr lang="fr-FR" sz="1600" b="1" dirty="0"/>
              <a:t>ou un temps de relecture de ce qui a été vécu: tout commence après ce baptême! 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6" t="20118" r="27294" b="7141"/>
          <a:stretch/>
        </p:blipFill>
        <p:spPr>
          <a:xfrm>
            <a:off x="268901" y="561643"/>
            <a:ext cx="5312514" cy="4684541"/>
          </a:xfrm>
        </p:spPr>
      </p:pic>
      <p:sp>
        <p:nvSpPr>
          <p:cNvPr id="7" name="ZoneTexte 6"/>
          <p:cNvSpPr txBox="1"/>
          <p:nvPr/>
        </p:nvSpPr>
        <p:spPr>
          <a:xfrm>
            <a:off x="6583680" y="323557"/>
            <a:ext cx="4768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chemeClr val="accent5">
                    <a:lumMod val="75000"/>
                  </a:schemeClr>
                </a:solidFill>
              </a:rPr>
              <a:t>Pour les enfants :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096001" y="858129"/>
            <a:ext cx="5453574" cy="338554"/>
          </a:xfrm>
          <a:prstGeom prst="rect">
            <a:avLst/>
          </a:prstGeom>
          <a:solidFill>
            <a:srgbClr val="92D050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/>
              <a:t>Vers la 1</a:t>
            </a:r>
            <a:r>
              <a:rPr lang="fr-FR" sz="1600" b="1" baseline="30000" dirty="0"/>
              <a:t>ère</a:t>
            </a:r>
            <a:r>
              <a:rPr lang="fr-FR" sz="1600" b="1" dirty="0"/>
              <a:t>  étape : Le temps de l’accueil</a:t>
            </a:r>
          </a:p>
        </p:txBody>
      </p:sp>
      <p:sp>
        <p:nvSpPr>
          <p:cNvPr id="9" name="Rectangle 8"/>
          <p:cNvSpPr/>
          <p:nvPr/>
        </p:nvSpPr>
        <p:spPr>
          <a:xfrm>
            <a:off x="6841617" y="1259003"/>
            <a:ext cx="30715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00B050"/>
                </a:solidFill>
              </a:rPr>
              <a:t>1</a:t>
            </a:r>
            <a:r>
              <a:rPr lang="fr-FR" sz="1600" b="1" baseline="30000" dirty="0">
                <a:solidFill>
                  <a:srgbClr val="00B050"/>
                </a:solidFill>
              </a:rPr>
              <a:t>ère</a:t>
            </a:r>
            <a:r>
              <a:rPr lang="fr-FR" sz="1600" b="1" dirty="0">
                <a:solidFill>
                  <a:srgbClr val="00B050"/>
                </a:solidFill>
              </a:rPr>
              <a:t> étape : Accueil de la demande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135858" y="1628335"/>
            <a:ext cx="5413718" cy="338554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/>
              <a:t>Vers la 2</a:t>
            </a:r>
            <a:r>
              <a:rPr lang="fr-FR" sz="1600" b="1" baseline="30000" dirty="0"/>
              <a:t>ème</a:t>
            </a:r>
            <a:r>
              <a:rPr lang="fr-FR" sz="1600" b="1" dirty="0"/>
              <a:t> étape : entrée en catéchuménat (découvrir Jésus) 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841617" y="2053100"/>
            <a:ext cx="47079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B050"/>
                </a:solidFill>
              </a:rPr>
              <a:t>2</a:t>
            </a:r>
            <a:r>
              <a:rPr lang="fr-FR" sz="1600" b="1" baseline="30000" dirty="0">
                <a:solidFill>
                  <a:srgbClr val="00B050"/>
                </a:solidFill>
              </a:rPr>
              <a:t>ème</a:t>
            </a:r>
            <a:r>
              <a:rPr lang="fr-FR" sz="1600" b="1" dirty="0">
                <a:solidFill>
                  <a:srgbClr val="00B050"/>
                </a:solidFill>
              </a:rPr>
              <a:t> étape : Célébrer l’entrée en catéchuménat. L’Église marque l’enfant du signe de la croix ;  remise des évangiles</a:t>
            </a:r>
            <a:r>
              <a:rPr lang="fr-FR" dirty="0"/>
              <a:t>.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095998" y="2996419"/>
            <a:ext cx="5453576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/>
              <a:t>Vers la 3</a:t>
            </a:r>
            <a:r>
              <a:rPr lang="fr-FR" sz="1600" b="1" baseline="30000" dirty="0"/>
              <a:t>ème</a:t>
            </a:r>
            <a:r>
              <a:rPr lang="fr-FR" sz="1600" b="1" dirty="0"/>
              <a:t> étape : Le scrutin ou rite pénitentiel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757211" y="3414931"/>
            <a:ext cx="5303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B050"/>
                </a:solidFill>
              </a:rPr>
              <a:t>3</a:t>
            </a:r>
            <a:r>
              <a:rPr lang="fr-FR" sz="1600" b="1" baseline="30000" dirty="0">
                <a:solidFill>
                  <a:srgbClr val="00B050"/>
                </a:solidFill>
              </a:rPr>
              <a:t>ème</a:t>
            </a:r>
            <a:r>
              <a:rPr lang="fr-FR" sz="1600" b="1" dirty="0">
                <a:solidFill>
                  <a:srgbClr val="00B050"/>
                </a:solidFill>
              </a:rPr>
              <a:t> étape : Etape  du rite pénitentiel : apposition des </a:t>
            </a:r>
          </a:p>
          <a:p>
            <a:r>
              <a:rPr lang="fr-FR" sz="1600" b="1" dirty="0">
                <a:solidFill>
                  <a:srgbClr val="00B050"/>
                </a:solidFill>
              </a:rPr>
              <a:t>mains ou onction de l’huile </a:t>
            </a:r>
          </a:p>
          <a:p>
            <a:r>
              <a:rPr lang="fr-FR" sz="1600" b="1" dirty="0">
                <a:solidFill>
                  <a:srgbClr val="00B050"/>
                </a:solidFill>
              </a:rPr>
              <a:t>Remise de la croix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095997" y="4482456"/>
            <a:ext cx="5453577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/>
              <a:t>Vers la 4</a:t>
            </a:r>
            <a:r>
              <a:rPr lang="fr-FR" sz="1600" b="1" baseline="30000" dirty="0"/>
              <a:t>ème</a:t>
            </a:r>
            <a:r>
              <a:rPr lang="fr-FR" sz="1600" b="1" dirty="0"/>
              <a:t> étape : célébrer les sacrements de l’initiation chrétienne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841617" y="5102731"/>
            <a:ext cx="4783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4</a:t>
            </a:r>
            <a:r>
              <a:rPr lang="fr-FR" sz="1600" b="1" baseline="30000" dirty="0">
                <a:solidFill>
                  <a:srgbClr val="FF0000"/>
                </a:solidFill>
              </a:rPr>
              <a:t>ème</a:t>
            </a:r>
            <a:r>
              <a:rPr lang="fr-FR" sz="1600" b="1" dirty="0">
                <a:solidFill>
                  <a:srgbClr val="FF0000"/>
                </a:solidFill>
              </a:rPr>
              <a:t> étape : Etape du baptême : cierge pascal, vêtement blanc, onction St </a:t>
            </a:r>
            <a:r>
              <a:rPr lang="fr-FR" sz="1600" b="1" dirty="0" smtClean="0">
                <a:solidFill>
                  <a:srgbClr val="FF0000"/>
                </a:solidFill>
              </a:rPr>
              <a:t>Chrême</a:t>
            </a:r>
            <a:r>
              <a:rPr lang="fr-FR" sz="1600" b="1" dirty="0">
                <a:solidFill>
                  <a:srgbClr val="FF0000"/>
                </a:solidFill>
              </a:rPr>
              <a:t>, eau bénite.</a:t>
            </a:r>
          </a:p>
        </p:txBody>
      </p:sp>
      <p:sp>
        <p:nvSpPr>
          <p:cNvPr id="16" name="Flèche droite 15"/>
          <p:cNvSpPr/>
          <p:nvPr/>
        </p:nvSpPr>
        <p:spPr>
          <a:xfrm>
            <a:off x="6480576" y="1339892"/>
            <a:ext cx="361041" cy="18466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/>
              </a:solidFill>
            </a:endParaRPr>
          </a:p>
        </p:txBody>
      </p:sp>
      <p:sp>
        <p:nvSpPr>
          <p:cNvPr id="17" name="Flèche droite 16"/>
          <p:cNvSpPr/>
          <p:nvPr/>
        </p:nvSpPr>
        <p:spPr>
          <a:xfrm>
            <a:off x="6471138" y="2184285"/>
            <a:ext cx="361041" cy="18466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/>
              </a:solidFill>
            </a:endParaRPr>
          </a:p>
        </p:txBody>
      </p:sp>
      <p:sp>
        <p:nvSpPr>
          <p:cNvPr id="18" name="Flèche droite 17"/>
          <p:cNvSpPr/>
          <p:nvPr/>
        </p:nvSpPr>
        <p:spPr>
          <a:xfrm>
            <a:off x="6403159" y="3502186"/>
            <a:ext cx="361041" cy="18466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/>
              </a:solidFill>
            </a:endParaRPr>
          </a:p>
        </p:txBody>
      </p:sp>
      <p:sp>
        <p:nvSpPr>
          <p:cNvPr id="19" name="Flèche droite 18"/>
          <p:cNvSpPr/>
          <p:nvPr/>
        </p:nvSpPr>
        <p:spPr>
          <a:xfrm>
            <a:off x="6396170" y="5210452"/>
            <a:ext cx="361041" cy="1846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8C7A-0B20-4C36-A56C-4062238FBDE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20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4D809CC-D419-4E64-959D-CA4EB2820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Pour chaque préparation au baptême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467" y="302162"/>
            <a:ext cx="1884191" cy="217268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BE4EEF92-208D-431C-BD8B-CA0114356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449"/>
            <a:ext cx="10515600" cy="5193436"/>
          </a:xfrm>
        </p:spPr>
        <p:txBody>
          <a:bodyPr>
            <a:normAutofit/>
          </a:bodyPr>
          <a:lstStyle/>
          <a:p>
            <a:r>
              <a:rPr lang="fr-FR" dirty="0"/>
              <a:t>Qu’est-ce qui motive la demande?</a:t>
            </a:r>
          </a:p>
          <a:p>
            <a:r>
              <a:rPr lang="fr-FR" dirty="0"/>
              <a:t>Prendre en compte l’âge et la situation de l’enfant ( famille allant à l’église? Enfant allant au caté? Ou inscrit dans une école privée?)</a:t>
            </a:r>
          </a:p>
          <a:p>
            <a:r>
              <a:rPr lang="fr-FR" dirty="0"/>
              <a:t>Accord des deux parents ( prendre un temps pour se rencontrer, échanger, en général avec le prêtre)</a:t>
            </a:r>
          </a:p>
          <a:p>
            <a:r>
              <a:rPr lang="fr-FR" dirty="0"/>
              <a:t>Choix d’un parrain et/ou d’une marraine ( les deux ne sont pas obligatoires, ils sont censés avoir fait leur confirmation….ils doivent être baptisés)</a:t>
            </a:r>
          </a:p>
          <a:p>
            <a:r>
              <a:rPr lang="fr-FR" dirty="0"/>
              <a:t>La célébration se fait d’ordinaire à Pâques ou sur le temps Pascal</a:t>
            </a:r>
          </a:p>
          <a:p>
            <a:r>
              <a:rPr lang="fr-FR" dirty="0"/>
              <a:t>Prévoir des temps où les parents et autres témoins de la foi seront présents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8C7A-0B20-4C36-A56C-4062238FBDE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60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6D4A4A4-043E-4E49-99C3-18A81087D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37" y="336989"/>
            <a:ext cx="10515600" cy="1325563"/>
          </a:xfrm>
        </p:spPr>
        <p:txBody>
          <a:bodyPr/>
          <a:lstStyle/>
          <a:p>
            <a:r>
              <a:rPr lang="fr-FR" dirty="0"/>
              <a:t>Chemin vers le baptême</a:t>
            </a:r>
            <a:br>
              <a:rPr lang="fr-FR" dirty="0"/>
            </a:br>
            <a:r>
              <a:rPr lang="fr-FR" sz="2000" dirty="0"/>
              <a:t>Mame Tardy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="" xmlns:a16="http://schemas.microsoft.com/office/drawing/2014/main" id="{360C7038-6300-4626-A467-72ADF7FF8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02247" y="760620"/>
            <a:ext cx="1931308" cy="235067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A0B4D705-9FAD-4B6F-90F8-B24EECBFCD10}"/>
              </a:ext>
            </a:extLst>
          </p:cNvPr>
          <p:cNvSpPr txBox="1"/>
          <p:nvPr/>
        </p:nvSpPr>
        <p:spPr>
          <a:xfrm>
            <a:off x="602942" y="1507808"/>
            <a:ext cx="788855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Itinéraire en 5 étapes, 5 rencontres en tout.</a:t>
            </a:r>
          </a:p>
          <a:p>
            <a:r>
              <a:rPr lang="fr-FR" dirty="0"/>
              <a:t>Les 4 premières incluent des célébrations.</a:t>
            </a:r>
          </a:p>
          <a:p>
            <a:r>
              <a:rPr lang="fr-FR" dirty="0"/>
              <a:t>Étapes prévues sur 2 ans, parallèlement aux séances de caté</a:t>
            </a:r>
          </a:p>
          <a:p>
            <a:endParaRPr lang="fr-FR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fr-FR" baseline="30000" dirty="0">
                <a:solidFill>
                  <a:schemeClr val="accent5">
                    <a:lumMod val="75000"/>
                  </a:schemeClr>
                </a:solidFill>
              </a:rPr>
              <a:t>ère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 étape : Demander le baptême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fr-FR" baseline="30000" dirty="0">
                <a:solidFill>
                  <a:schemeClr val="accent5">
                    <a:lumMod val="75000"/>
                  </a:schemeClr>
                </a:solidFill>
              </a:rPr>
              <a:t>ème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 étape : devenir catéchumène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fr-FR" baseline="30000" dirty="0">
                <a:solidFill>
                  <a:schemeClr val="accent5">
                    <a:lumMod val="75000"/>
                  </a:schemeClr>
                </a:solidFill>
              </a:rPr>
              <a:t>ème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 étape : s’ouvrir au pardon de Dieu</a:t>
            </a:r>
          </a:p>
          <a:p>
            <a:endParaRPr lang="fr-FR" sz="800" dirty="0"/>
          </a:p>
          <a:p>
            <a:pPr lvl="0"/>
            <a:r>
              <a:rPr lang="fr-FR" dirty="0">
                <a:solidFill>
                  <a:schemeClr val="accent1"/>
                </a:solidFill>
              </a:rPr>
              <a:t>Ces 3 premières étapes se déroulent toujours de la même façon,  en trois temps : </a:t>
            </a:r>
          </a:p>
          <a:p>
            <a:pPr lvl="0"/>
            <a:r>
              <a:rPr lang="fr-FR" dirty="0"/>
              <a:t>	Une rencontre de catéchèse pour préparer, annoncer le déroulement de la célébration qui suit </a:t>
            </a:r>
          </a:p>
          <a:p>
            <a:pPr lvl="0"/>
            <a:r>
              <a:rPr lang="fr-FR" dirty="0"/>
              <a:t>	Une célébration liturgique (rites du Rituel du baptême des enfants en âge de scolarité)</a:t>
            </a:r>
          </a:p>
          <a:p>
            <a:pPr lvl="0"/>
            <a:r>
              <a:rPr lang="fr-FR" dirty="0"/>
              <a:t>	Une rencontre de catéchèse pour revenir sur le mystère et le sens de ce qui a été vécu  </a:t>
            </a:r>
          </a:p>
          <a:p>
            <a:pPr lvl="0"/>
            <a:endParaRPr lang="fr-FR" sz="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4</a:t>
            </a:r>
            <a:r>
              <a:rPr lang="fr-FR" baseline="30000" dirty="0">
                <a:solidFill>
                  <a:schemeClr val="accent1"/>
                </a:solidFill>
              </a:rPr>
              <a:t>ème</a:t>
            </a:r>
            <a:r>
              <a:rPr lang="fr-FR" dirty="0">
                <a:solidFill>
                  <a:schemeClr val="accent1"/>
                </a:solidFill>
              </a:rPr>
              <a:t> étape </a:t>
            </a:r>
            <a:r>
              <a:rPr lang="fr-FR" dirty="0"/>
              <a:t>:Célébration du baptême, en communauté chrétienne</a:t>
            </a:r>
          </a:p>
          <a:p>
            <a:pPr lvl="0"/>
            <a:endParaRPr lang="fr-FR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5</a:t>
            </a:r>
            <a:r>
              <a:rPr lang="fr-FR" baseline="30000" dirty="0">
                <a:solidFill>
                  <a:schemeClr val="accent1"/>
                </a:solidFill>
              </a:rPr>
              <a:t>ème</a:t>
            </a:r>
            <a:r>
              <a:rPr lang="fr-FR" dirty="0">
                <a:solidFill>
                  <a:schemeClr val="accent1"/>
                </a:solidFill>
              </a:rPr>
              <a:t> étape</a:t>
            </a:r>
            <a:r>
              <a:rPr lang="fr-FR" dirty="0"/>
              <a:t> : mystagogie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800" dirty="0"/>
          </a:p>
          <a:p>
            <a:r>
              <a:rPr lang="fr-FR" b="1" dirty="0"/>
              <a:t>Parents,  parrains et marraines sont invités à chaque étape.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8C7A-0B20-4C36-A56C-4062238FBDE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43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2DCAE0A8-E79B-439F-A085-72C607A85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378" y="2731594"/>
            <a:ext cx="1033997" cy="129249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CA859EE4-D730-4DD2-A326-F021FC210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Vivre plusieurs sacrements de l’initiation chrétienne ….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3BF8D27-9B3F-4285-8AB5-2BFF5D031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121" y="1890944"/>
            <a:ext cx="10515600" cy="4286019"/>
          </a:xfrm>
        </p:spPr>
        <p:txBody>
          <a:bodyPr>
            <a:normAutofit/>
          </a:bodyPr>
          <a:lstStyle/>
          <a:p>
            <a:r>
              <a:rPr lang="fr-FR" dirty="0"/>
              <a:t>La dernière étape : </a:t>
            </a:r>
            <a:r>
              <a:rPr lang="fr-FR" dirty="0">
                <a:solidFill>
                  <a:schemeClr val="accent1"/>
                </a:solidFill>
              </a:rPr>
              <a:t>la mystagogie </a:t>
            </a:r>
            <a:r>
              <a:rPr lang="fr-FR" dirty="0"/>
              <a:t>ou un temps de relecture de ce qui a été vécu n’est pas une fin :  tout commence après ce baptême!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D’où l’intérêt de proposer la première communion afin de ne pas perdre les enfants qui ne sont pas dans un environnement chrétien.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605" y="2823099"/>
            <a:ext cx="2600171" cy="1864273"/>
          </a:xfrm>
          <a:prstGeom prst="rect">
            <a:avLst/>
          </a:prstGeom>
        </p:spPr>
      </p:pic>
      <p:sp>
        <p:nvSpPr>
          <p:cNvPr id="6" name="Forme libre : forme 5">
            <a:extLst>
              <a:ext uri="{FF2B5EF4-FFF2-40B4-BE49-F238E27FC236}">
                <a16:creationId xmlns="" xmlns:a16="http://schemas.microsoft.com/office/drawing/2014/main" id="{D27C7774-9F58-4A06-A057-4E5850492F62}"/>
              </a:ext>
            </a:extLst>
          </p:cNvPr>
          <p:cNvSpPr/>
          <p:nvPr/>
        </p:nvSpPr>
        <p:spPr>
          <a:xfrm>
            <a:off x="4364855" y="3244280"/>
            <a:ext cx="3764132" cy="550416"/>
          </a:xfrm>
          <a:custGeom>
            <a:avLst/>
            <a:gdLst>
              <a:gd name="connsiteX0" fmla="*/ 0 w 3764132"/>
              <a:gd name="connsiteY0" fmla="*/ 88777 h 550416"/>
              <a:gd name="connsiteX1" fmla="*/ 44389 w 3764132"/>
              <a:gd name="connsiteY1" fmla="*/ 79899 h 550416"/>
              <a:gd name="connsiteX2" fmla="*/ 71022 w 3764132"/>
              <a:gd name="connsiteY2" fmla="*/ 62144 h 550416"/>
              <a:gd name="connsiteX3" fmla="*/ 124288 w 3764132"/>
              <a:gd name="connsiteY3" fmla="*/ 53266 h 550416"/>
              <a:gd name="connsiteX4" fmla="*/ 177554 w 3764132"/>
              <a:gd name="connsiteY4" fmla="*/ 35511 h 550416"/>
              <a:gd name="connsiteX5" fmla="*/ 239698 w 3764132"/>
              <a:gd name="connsiteY5" fmla="*/ 17756 h 550416"/>
              <a:gd name="connsiteX6" fmla="*/ 310719 w 3764132"/>
              <a:gd name="connsiteY6" fmla="*/ 8878 h 550416"/>
              <a:gd name="connsiteX7" fmla="*/ 355107 w 3764132"/>
              <a:gd name="connsiteY7" fmla="*/ 0 h 550416"/>
              <a:gd name="connsiteX8" fmla="*/ 1065321 w 3764132"/>
              <a:gd name="connsiteY8" fmla="*/ 8878 h 550416"/>
              <a:gd name="connsiteX9" fmla="*/ 1100832 w 3764132"/>
              <a:gd name="connsiteY9" fmla="*/ 17756 h 550416"/>
              <a:gd name="connsiteX10" fmla="*/ 1180731 w 3764132"/>
              <a:gd name="connsiteY10" fmla="*/ 26633 h 550416"/>
              <a:gd name="connsiteX11" fmla="*/ 1251752 w 3764132"/>
              <a:gd name="connsiteY11" fmla="*/ 44389 h 550416"/>
              <a:gd name="connsiteX12" fmla="*/ 1287263 w 3764132"/>
              <a:gd name="connsiteY12" fmla="*/ 53266 h 550416"/>
              <a:gd name="connsiteX13" fmla="*/ 1349406 w 3764132"/>
              <a:gd name="connsiteY13" fmla="*/ 71022 h 550416"/>
              <a:gd name="connsiteX14" fmla="*/ 1367162 w 3764132"/>
              <a:gd name="connsiteY14" fmla="*/ 88777 h 550416"/>
              <a:gd name="connsiteX15" fmla="*/ 1393795 w 3764132"/>
              <a:gd name="connsiteY15" fmla="*/ 97655 h 550416"/>
              <a:gd name="connsiteX16" fmla="*/ 1455938 w 3764132"/>
              <a:gd name="connsiteY16" fmla="*/ 115410 h 550416"/>
              <a:gd name="connsiteX17" fmla="*/ 1482571 w 3764132"/>
              <a:gd name="connsiteY17" fmla="*/ 133165 h 550416"/>
              <a:gd name="connsiteX18" fmla="*/ 1544715 w 3764132"/>
              <a:gd name="connsiteY18" fmla="*/ 150921 h 550416"/>
              <a:gd name="connsiteX19" fmla="*/ 1571348 w 3764132"/>
              <a:gd name="connsiteY19" fmla="*/ 159798 h 550416"/>
              <a:gd name="connsiteX20" fmla="*/ 1615736 w 3764132"/>
              <a:gd name="connsiteY20" fmla="*/ 186431 h 550416"/>
              <a:gd name="connsiteX21" fmla="*/ 1669002 w 3764132"/>
              <a:gd name="connsiteY21" fmla="*/ 213064 h 550416"/>
              <a:gd name="connsiteX22" fmla="*/ 1713391 w 3764132"/>
              <a:gd name="connsiteY22" fmla="*/ 239697 h 550416"/>
              <a:gd name="connsiteX23" fmla="*/ 1775534 w 3764132"/>
              <a:gd name="connsiteY23" fmla="*/ 266330 h 550416"/>
              <a:gd name="connsiteX24" fmla="*/ 1828800 w 3764132"/>
              <a:gd name="connsiteY24" fmla="*/ 301841 h 550416"/>
              <a:gd name="connsiteX25" fmla="*/ 1864311 w 3764132"/>
              <a:gd name="connsiteY25" fmla="*/ 310719 h 550416"/>
              <a:gd name="connsiteX26" fmla="*/ 1935332 w 3764132"/>
              <a:gd name="connsiteY26" fmla="*/ 337352 h 550416"/>
              <a:gd name="connsiteX27" fmla="*/ 1988599 w 3764132"/>
              <a:gd name="connsiteY27" fmla="*/ 363985 h 550416"/>
              <a:gd name="connsiteX28" fmla="*/ 2024109 w 3764132"/>
              <a:gd name="connsiteY28" fmla="*/ 381740 h 550416"/>
              <a:gd name="connsiteX29" fmla="*/ 2050742 w 3764132"/>
              <a:gd name="connsiteY29" fmla="*/ 390618 h 550416"/>
              <a:gd name="connsiteX30" fmla="*/ 2077375 w 3764132"/>
              <a:gd name="connsiteY30" fmla="*/ 408373 h 550416"/>
              <a:gd name="connsiteX31" fmla="*/ 2112886 w 3764132"/>
              <a:gd name="connsiteY31" fmla="*/ 426128 h 550416"/>
              <a:gd name="connsiteX32" fmla="*/ 2139519 w 3764132"/>
              <a:gd name="connsiteY32" fmla="*/ 443884 h 550416"/>
              <a:gd name="connsiteX33" fmla="*/ 2228296 w 3764132"/>
              <a:gd name="connsiteY33" fmla="*/ 470517 h 550416"/>
              <a:gd name="connsiteX34" fmla="*/ 2263806 w 3764132"/>
              <a:gd name="connsiteY34" fmla="*/ 488272 h 550416"/>
              <a:gd name="connsiteX35" fmla="*/ 2352583 w 3764132"/>
              <a:gd name="connsiteY35" fmla="*/ 497150 h 550416"/>
              <a:gd name="connsiteX36" fmla="*/ 2476870 w 3764132"/>
              <a:gd name="connsiteY36" fmla="*/ 523783 h 550416"/>
              <a:gd name="connsiteX37" fmla="*/ 2565647 w 3764132"/>
              <a:gd name="connsiteY37" fmla="*/ 532660 h 550416"/>
              <a:gd name="connsiteX38" fmla="*/ 2654424 w 3764132"/>
              <a:gd name="connsiteY38" fmla="*/ 550416 h 550416"/>
              <a:gd name="connsiteX39" fmla="*/ 3062797 w 3764132"/>
              <a:gd name="connsiteY39" fmla="*/ 541538 h 550416"/>
              <a:gd name="connsiteX40" fmla="*/ 3151573 w 3764132"/>
              <a:gd name="connsiteY40" fmla="*/ 532660 h 550416"/>
              <a:gd name="connsiteX41" fmla="*/ 3222595 w 3764132"/>
              <a:gd name="connsiteY41" fmla="*/ 514905 h 550416"/>
              <a:gd name="connsiteX42" fmla="*/ 3320249 w 3764132"/>
              <a:gd name="connsiteY42" fmla="*/ 497150 h 550416"/>
              <a:gd name="connsiteX43" fmla="*/ 3346882 w 3764132"/>
              <a:gd name="connsiteY43" fmla="*/ 479394 h 550416"/>
              <a:gd name="connsiteX44" fmla="*/ 3400148 w 3764132"/>
              <a:gd name="connsiteY44" fmla="*/ 461639 h 550416"/>
              <a:gd name="connsiteX45" fmla="*/ 3480047 w 3764132"/>
              <a:gd name="connsiteY45" fmla="*/ 408373 h 550416"/>
              <a:gd name="connsiteX46" fmla="*/ 3506680 w 3764132"/>
              <a:gd name="connsiteY46" fmla="*/ 390618 h 550416"/>
              <a:gd name="connsiteX47" fmla="*/ 3577701 w 3764132"/>
              <a:gd name="connsiteY47" fmla="*/ 337352 h 550416"/>
              <a:gd name="connsiteX48" fmla="*/ 3666478 w 3764132"/>
              <a:gd name="connsiteY48" fmla="*/ 310719 h 550416"/>
              <a:gd name="connsiteX49" fmla="*/ 3693111 w 3764132"/>
              <a:gd name="connsiteY49" fmla="*/ 301841 h 550416"/>
              <a:gd name="connsiteX50" fmla="*/ 3719744 w 3764132"/>
              <a:gd name="connsiteY50" fmla="*/ 292963 h 550416"/>
              <a:gd name="connsiteX51" fmla="*/ 3764132 w 3764132"/>
              <a:gd name="connsiteY51" fmla="*/ 275208 h 55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764132" h="550416">
                <a:moveTo>
                  <a:pt x="0" y="88777"/>
                </a:moveTo>
                <a:cubicBezTo>
                  <a:pt x="14796" y="85818"/>
                  <a:pt x="30260" y="85197"/>
                  <a:pt x="44389" y="79899"/>
                </a:cubicBezTo>
                <a:cubicBezTo>
                  <a:pt x="54379" y="76153"/>
                  <a:pt x="60900" y="65518"/>
                  <a:pt x="71022" y="62144"/>
                </a:cubicBezTo>
                <a:cubicBezTo>
                  <a:pt x="88099" y="56452"/>
                  <a:pt x="106825" y="57632"/>
                  <a:pt x="124288" y="53266"/>
                </a:cubicBezTo>
                <a:cubicBezTo>
                  <a:pt x="142445" y="48727"/>
                  <a:pt x="159799" y="41429"/>
                  <a:pt x="177554" y="35511"/>
                </a:cubicBezTo>
                <a:cubicBezTo>
                  <a:pt x="198670" y="28472"/>
                  <a:pt x="217394" y="21473"/>
                  <a:pt x="239698" y="17756"/>
                </a:cubicBezTo>
                <a:cubicBezTo>
                  <a:pt x="263231" y="13834"/>
                  <a:pt x="287139" y="12506"/>
                  <a:pt x="310719" y="8878"/>
                </a:cubicBezTo>
                <a:cubicBezTo>
                  <a:pt x="325633" y="6584"/>
                  <a:pt x="340311" y="2959"/>
                  <a:pt x="355107" y="0"/>
                </a:cubicBezTo>
                <a:lnTo>
                  <a:pt x="1065321" y="8878"/>
                </a:lnTo>
                <a:cubicBezTo>
                  <a:pt x="1077519" y="9168"/>
                  <a:pt x="1088773" y="15901"/>
                  <a:pt x="1100832" y="17756"/>
                </a:cubicBezTo>
                <a:cubicBezTo>
                  <a:pt x="1127317" y="21831"/>
                  <a:pt x="1154098" y="23674"/>
                  <a:pt x="1180731" y="26633"/>
                </a:cubicBezTo>
                <a:lnTo>
                  <a:pt x="1251752" y="44389"/>
                </a:lnTo>
                <a:cubicBezTo>
                  <a:pt x="1263589" y="47348"/>
                  <a:pt x="1275688" y="49407"/>
                  <a:pt x="1287263" y="53266"/>
                </a:cubicBezTo>
                <a:cubicBezTo>
                  <a:pt x="1325471" y="66002"/>
                  <a:pt x="1304818" y="59874"/>
                  <a:pt x="1349406" y="71022"/>
                </a:cubicBezTo>
                <a:cubicBezTo>
                  <a:pt x="1355325" y="76940"/>
                  <a:pt x="1359985" y="84471"/>
                  <a:pt x="1367162" y="88777"/>
                </a:cubicBezTo>
                <a:cubicBezTo>
                  <a:pt x="1375186" y="93592"/>
                  <a:pt x="1384797" y="95084"/>
                  <a:pt x="1393795" y="97655"/>
                </a:cubicBezTo>
                <a:cubicBezTo>
                  <a:pt x="1407075" y="101449"/>
                  <a:pt x="1441743" y="108313"/>
                  <a:pt x="1455938" y="115410"/>
                </a:cubicBezTo>
                <a:cubicBezTo>
                  <a:pt x="1465481" y="120182"/>
                  <a:pt x="1473028" y="128393"/>
                  <a:pt x="1482571" y="133165"/>
                </a:cubicBezTo>
                <a:cubicBezTo>
                  <a:pt x="1496762" y="140261"/>
                  <a:pt x="1531440" y="147128"/>
                  <a:pt x="1544715" y="150921"/>
                </a:cubicBezTo>
                <a:cubicBezTo>
                  <a:pt x="1553713" y="153492"/>
                  <a:pt x="1562470" y="156839"/>
                  <a:pt x="1571348" y="159798"/>
                </a:cubicBezTo>
                <a:cubicBezTo>
                  <a:pt x="1616334" y="204786"/>
                  <a:pt x="1558116" y="151859"/>
                  <a:pt x="1615736" y="186431"/>
                </a:cubicBezTo>
                <a:cubicBezTo>
                  <a:pt x="1672272" y="220352"/>
                  <a:pt x="1581420" y="191170"/>
                  <a:pt x="1669002" y="213064"/>
                </a:cubicBezTo>
                <a:cubicBezTo>
                  <a:pt x="1703685" y="247747"/>
                  <a:pt x="1667291" y="216647"/>
                  <a:pt x="1713391" y="239697"/>
                </a:cubicBezTo>
                <a:cubicBezTo>
                  <a:pt x="1774701" y="270352"/>
                  <a:pt x="1701628" y="247855"/>
                  <a:pt x="1775534" y="266330"/>
                </a:cubicBezTo>
                <a:cubicBezTo>
                  <a:pt x="1793289" y="278167"/>
                  <a:pt x="1808098" y="296665"/>
                  <a:pt x="1828800" y="301841"/>
                </a:cubicBezTo>
                <a:cubicBezTo>
                  <a:pt x="1840637" y="304800"/>
                  <a:pt x="1852887" y="306435"/>
                  <a:pt x="1864311" y="310719"/>
                </a:cubicBezTo>
                <a:cubicBezTo>
                  <a:pt x="1957162" y="345538"/>
                  <a:pt x="1844181" y="314563"/>
                  <a:pt x="1935332" y="337352"/>
                </a:cubicBezTo>
                <a:cubicBezTo>
                  <a:pt x="1986517" y="371474"/>
                  <a:pt x="1937140" y="341931"/>
                  <a:pt x="1988599" y="363985"/>
                </a:cubicBezTo>
                <a:cubicBezTo>
                  <a:pt x="2000763" y="369198"/>
                  <a:pt x="2011945" y="376527"/>
                  <a:pt x="2024109" y="381740"/>
                </a:cubicBezTo>
                <a:cubicBezTo>
                  <a:pt x="2032710" y="385426"/>
                  <a:pt x="2042372" y="386433"/>
                  <a:pt x="2050742" y="390618"/>
                </a:cubicBezTo>
                <a:cubicBezTo>
                  <a:pt x="2060285" y="395390"/>
                  <a:pt x="2068111" y="403080"/>
                  <a:pt x="2077375" y="408373"/>
                </a:cubicBezTo>
                <a:cubicBezTo>
                  <a:pt x="2088865" y="414939"/>
                  <a:pt x="2101396" y="419562"/>
                  <a:pt x="2112886" y="426128"/>
                </a:cubicBezTo>
                <a:cubicBezTo>
                  <a:pt x="2122150" y="431422"/>
                  <a:pt x="2129712" y="439681"/>
                  <a:pt x="2139519" y="443884"/>
                </a:cubicBezTo>
                <a:cubicBezTo>
                  <a:pt x="2228745" y="482123"/>
                  <a:pt x="2108912" y="410825"/>
                  <a:pt x="2228296" y="470517"/>
                </a:cubicBezTo>
                <a:cubicBezTo>
                  <a:pt x="2240133" y="476435"/>
                  <a:pt x="2250866" y="485499"/>
                  <a:pt x="2263806" y="488272"/>
                </a:cubicBezTo>
                <a:cubicBezTo>
                  <a:pt x="2292886" y="494503"/>
                  <a:pt x="2323104" y="493220"/>
                  <a:pt x="2352583" y="497150"/>
                </a:cubicBezTo>
                <a:cubicBezTo>
                  <a:pt x="2394726" y="502769"/>
                  <a:pt x="2434727" y="518164"/>
                  <a:pt x="2476870" y="523783"/>
                </a:cubicBezTo>
                <a:cubicBezTo>
                  <a:pt x="2506349" y="527713"/>
                  <a:pt x="2536137" y="528971"/>
                  <a:pt x="2565647" y="532660"/>
                </a:cubicBezTo>
                <a:cubicBezTo>
                  <a:pt x="2609178" y="538101"/>
                  <a:pt x="2616207" y="540861"/>
                  <a:pt x="2654424" y="550416"/>
                </a:cubicBezTo>
                <a:lnTo>
                  <a:pt x="3062797" y="541538"/>
                </a:lnTo>
                <a:cubicBezTo>
                  <a:pt x="3092518" y="540477"/>
                  <a:pt x="3122238" y="537549"/>
                  <a:pt x="3151573" y="532660"/>
                </a:cubicBezTo>
                <a:cubicBezTo>
                  <a:pt x="3175644" y="528648"/>
                  <a:pt x="3198666" y="519691"/>
                  <a:pt x="3222595" y="514905"/>
                </a:cubicBezTo>
                <a:cubicBezTo>
                  <a:pt x="3284634" y="502497"/>
                  <a:pt x="3252099" y="508507"/>
                  <a:pt x="3320249" y="497150"/>
                </a:cubicBezTo>
                <a:cubicBezTo>
                  <a:pt x="3329127" y="491231"/>
                  <a:pt x="3337132" y="483727"/>
                  <a:pt x="3346882" y="479394"/>
                </a:cubicBezTo>
                <a:cubicBezTo>
                  <a:pt x="3363985" y="471793"/>
                  <a:pt x="3384576" y="472021"/>
                  <a:pt x="3400148" y="461639"/>
                </a:cubicBezTo>
                <a:lnTo>
                  <a:pt x="3480047" y="408373"/>
                </a:lnTo>
                <a:cubicBezTo>
                  <a:pt x="3488925" y="402455"/>
                  <a:pt x="3499136" y="398163"/>
                  <a:pt x="3506680" y="390618"/>
                </a:cubicBezTo>
                <a:cubicBezTo>
                  <a:pt x="3526400" y="370897"/>
                  <a:pt x="3550928" y="344045"/>
                  <a:pt x="3577701" y="337352"/>
                </a:cubicBezTo>
                <a:cubicBezTo>
                  <a:pt x="3631366" y="323935"/>
                  <a:pt x="3601642" y="332331"/>
                  <a:pt x="3666478" y="310719"/>
                </a:cubicBezTo>
                <a:lnTo>
                  <a:pt x="3693111" y="301841"/>
                </a:lnTo>
                <a:cubicBezTo>
                  <a:pt x="3701989" y="298882"/>
                  <a:pt x="3711958" y="298154"/>
                  <a:pt x="3719744" y="292963"/>
                </a:cubicBezTo>
                <a:cubicBezTo>
                  <a:pt x="3751301" y="271925"/>
                  <a:pt x="3735707" y="275208"/>
                  <a:pt x="3764132" y="27520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 : forme 6">
            <a:extLst>
              <a:ext uri="{FF2B5EF4-FFF2-40B4-BE49-F238E27FC236}">
                <a16:creationId xmlns="" xmlns:a16="http://schemas.microsoft.com/office/drawing/2014/main" id="{4ECAD487-395A-42D7-AC7F-07E245B2401B}"/>
              </a:ext>
            </a:extLst>
          </p:cNvPr>
          <p:cNvSpPr/>
          <p:nvPr/>
        </p:nvSpPr>
        <p:spPr>
          <a:xfrm>
            <a:off x="4478149" y="3673407"/>
            <a:ext cx="3915052" cy="643090"/>
          </a:xfrm>
          <a:custGeom>
            <a:avLst/>
            <a:gdLst>
              <a:gd name="connsiteX0" fmla="*/ 0 w 3915052"/>
              <a:gd name="connsiteY0" fmla="*/ 186431 h 643090"/>
              <a:gd name="connsiteX1" fmla="*/ 44388 w 3915052"/>
              <a:gd name="connsiteY1" fmla="*/ 150920 h 643090"/>
              <a:gd name="connsiteX2" fmla="*/ 71021 w 3915052"/>
              <a:gd name="connsiteY2" fmla="*/ 124287 h 643090"/>
              <a:gd name="connsiteX3" fmla="*/ 124287 w 3915052"/>
              <a:gd name="connsiteY3" fmla="*/ 106532 h 643090"/>
              <a:gd name="connsiteX4" fmla="*/ 177553 w 3915052"/>
              <a:gd name="connsiteY4" fmla="*/ 88776 h 643090"/>
              <a:gd name="connsiteX5" fmla="*/ 204186 w 3915052"/>
              <a:gd name="connsiteY5" fmla="*/ 79899 h 643090"/>
              <a:gd name="connsiteX6" fmla="*/ 257452 w 3915052"/>
              <a:gd name="connsiteY6" fmla="*/ 53266 h 643090"/>
              <a:gd name="connsiteX7" fmla="*/ 310718 w 3915052"/>
              <a:gd name="connsiteY7" fmla="*/ 35510 h 643090"/>
              <a:gd name="connsiteX8" fmla="*/ 372862 w 3915052"/>
              <a:gd name="connsiteY8" fmla="*/ 17755 h 643090"/>
              <a:gd name="connsiteX9" fmla="*/ 497149 w 3915052"/>
              <a:gd name="connsiteY9" fmla="*/ 0 h 643090"/>
              <a:gd name="connsiteX10" fmla="*/ 816745 w 3915052"/>
              <a:gd name="connsiteY10" fmla="*/ 8877 h 643090"/>
              <a:gd name="connsiteX11" fmla="*/ 905522 w 3915052"/>
              <a:gd name="connsiteY11" fmla="*/ 26633 h 643090"/>
              <a:gd name="connsiteX12" fmla="*/ 994299 w 3915052"/>
              <a:gd name="connsiteY12" fmla="*/ 35510 h 643090"/>
              <a:gd name="connsiteX13" fmla="*/ 1083076 w 3915052"/>
              <a:gd name="connsiteY13" fmla="*/ 62143 h 643090"/>
              <a:gd name="connsiteX14" fmla="*/ 1145219 w 3915052"/>
              <a:gd name="connsiteY14" fmla="*/ 88776 h 643090"/>
              <a:gd name="connsiteX15" fmla="*/ 1189608 w 3915052"/>
              <a:gd name="connsiteY15" fmla="*/ 124287 h 643090"/>
              <a:gd name="connsiteX16" fmla="*/ 1216241 w 3915052"/>
              <a:gd name="connsiteY16" fmla="*/ 142042 h 643090"/>
              <a:gd name="connsiteX17" fmla="*/ 1233996 w 3915052"/>
              <a:gd name="connsiteY17" fmla="*/ 159798 h 643090"/>
              <a:gd name="connsiteX18" fmla="*/ 1287262 w 3915052"/>
              <a:gd name="connsiteY18" fmla="*/ 195308 h 643090"/>
              <a:gd name="connsiteX19" fmla="*/ 1331650 w 3915052"/>
              <a:gd name="connsiteY19" fmla="*/ 230819 h 643090"/>
              <a:gd name="connsiteX20" fmla="*/ 1349406 w 3915052"/>
              <a:gd name="connsiteY20" fmla="*/ 248574 h 643090"/>
              <a:gd name="connsiteX21" fmla="*/ 1376039 w 3915052"/>
              <a:gd name="connsiteY21" fmla="*/ 257452 h 643090"/>
              <a:gd name="connsiteX22" fmla="*/ 1429305 w 3915052"/>
              <a:gd name="connsiteY22" fmla="*/ 301840 h 643090"/>
              <a:gd name="connsiteX23" fmla="*/ 1447060 w 3915052"/>
              <a:gd name="connsiteY23" fmla="*/ 319596 h 643090"/>
              <a:gd name="connsiteX24" fmla="*/ 1473693 w 3915052"/>
              <a:gd name="connsiteY24" fmla="*/ 328473 h 643090"/>
              <a:gd name="connsiteX25" fmla="*/ 1500326 w 3915052"/>
              <a:gd name="connsiteY25" fmla="*/ 346229 h 643090"/>
              <a:gd name="connsiteX26" fmla="*/ 1535837 w 3915052"/>
              <a:gd name="connsiteY26" fmla="*/ 372862 h 643090"/>
              <a:gd name="connsiteX27" fmla="*/ 1562470 w 3915052"/>
              <a:gd name="connsiteY27" fmla="*/ 381739 h 643090"/>
              <a:gd name="connsiteX28" fmla="*/ 1589103 w 3915052"/>
              <a:gd name="connsiteY28" fmla="*/ 399495 h 643090"/>
              <a:gd name="connsiteX29" fmla="*/ 1642369 w 3915052"/>
              <a:gd name="connsiteY29" fmla="*/ 417250 h 643090"/>
              <a:gd name="connsiteX30" fmla="*/ 1722268 w 3915052"/>
              <a:gd name="connsiteY30" fmla="*/ 452761 h 643090"/>
              <a:gd name="connsiteX31" fmla="*/ 1757778 w 3915052"/>
              <a:gd name="connsiteY31" fmla="*/ 470516 h 643090"/>
              <a:gd name="connsiteX32" fmla="*/ 1811044 w 3915052"/>
              <a:gd name="connsiteY32" fmla="*/ 488272 h 643090"/>
              <a:gd name="connsiteX33" fmla="*/ 1837677 w 3915052"/>
              <a:gd name="connsiteY33" fmla="*/ 497149 h 643090"/>
              <a:gd name="connsiteX34" fmla="*/ 1890943 w 3915052"/>
              <a:gd name="connsiteY34" fmla="*/ 523782 h 643090"/>
              <a:gd name="connsiteX35" fmla="*/ 1979720 w 3915052"/>
              <a:gd name="connsiteY35" fmla="*/ 550415 h 643090"/>
              <a:gd name="connsiteX36" fmla="*/ 2068497 w 3915052"/>
              <a:gd name="connsiteY36" fmla="*/ 559293 h 643090"/>
              <a:gd name="connsiteX37" fmla="*/ 2183907 w 3915052"/>
              <a:gd name="connsiteY37" fmla="*/ 577048 h 643090"/>
              <a:gd name="connsiteX38" fmla="*/ 2228295 w 3915052"/>
              <a:gd name="connsiteY38" fmla="*/ 585926 h 643090"/>
              <a:gd name="connsiteX39" fmla="*/ 2299316 w 3915052"/>
              <a:gd name="connsiteY39" fmla="*/ 603681 h 643090"/>
              <a:gd name="connsiteX40" fmla="*/ 2388093 w 3915052"/>
              <a:gd name="connsiteY40" fmla="*/ 612559 h 643090"/>
              <a:gd name="connsiteX41" fmla="*/ 3080551 w 3915052"/>
              <a:gd name="connsiteY41" fmla="*/ 621437 h 643090"/>
              <a:gd name="connsiteX42" fmla="*/ 3116062 w 3915052"/>
              <a:gd name="connsiteY42" fmla="*/ 612559 h 643090"/>
              <a:gd name="connsiteX43" fmla="*/ 3213716 w 3915052"/>
              <a:gd name="connsiteY43" fmla="*/ 594804 h 643090"/>
              <a:gd name="connsiteX44" fmla="*/ 3266982 w 3915052"/>
              <a:gd name="connsiteY44" fmla="*/ 577048 h 643090"/>
              <a:gd name="connsiteX45" fmla="*/ 3284738 w 3915052"/>
              <a:gd name="connsiteY45" fmla="*/ 559293 h 643090"/>
              <a:gd name="connsiteX46" fmla="*/ 3320248 w 3915052"/>
              <a:gd name="connsiteY46" fmla="*/ 550415 h 643090"/>
              <a:gd name="connsiteX47" fmla="*/ 3382392 w 3915052"/>
              <a:gd name="connsiteY47" fmla="*/ 532660 h 643090"/>
              <a:gd name="connsiteX48" fmla="*/ 3435658 w 3915052"/>
              <a:gd name="connsiteY48" fmla="*/ 497149 h 643090"/>
              <a:gd name="connsiteX49" fmla="*/ 3497802 w 3915052"/>
              <a:gd name="connsiteY49" fmla="*/ 479394 h 643090"/>
              <a:gd name="connsiteX50" fmla="*/ 3542190 w 3915052"/>
              <a:gd name="connsiteY50" fmla="*/ 443883 h 643090"/>
              <a:gd name="connsiteX51" fmla="*/ 3595456 w 3915052"/>
              <a:gd name="connsiteY51" fmla="*/ 408373 h 643090"/>
              <a:gd name="connsiteX52" fmla="*/ 3613211 w 3915052"/>
              <a:gd name="connsiteY52" fmla="*/ 390617 h 643090"/>
              <a:gd name="connsiteX53" fmla="*/ 3639844 w 3915052"/>
              <a:gd name="connsiteY53" fmla="*/ 381739 h 643090"/>
              <a:gd name="connsiteX54" fmla="*/ 3710866 w 3915052"/>
              <a:gd name="connsiteY54" fmla="*/ 319596 h 643090"/>
              <a:gd name="connsiteX55" fmla="*/ 3728621 w 3915052"/>
              <a:gd name="connsiteY55" fmla="*/ 301840 h 643090"/>
              <a:gd name="connsiteX56" fmla="*/ 3781887 w 3915052"/>
              <a:gd name="connsiteY56" fmla="*/ 266330 h 643090"/>
              <a:gd name="connsiteX57" fmla="*/ 3826276 w 3915052"/>
              <a:gd name="connsiteY57" fmla="*/ 239697 h 643090"/>
              <a:gd name="connsiteX58" fmla="*/ 3870664 w 3915052"/>
              <a:gd name="connsiteY58" fmla="*/ 213064 h 643090"/>
              <a:gd name="connsiteX59" fmla="*/ 3888419 w 3915052"/>
              <a:gd name="connsiteY59" fmla="*/ 195308 h 643090"/>
              <a:gd name="connsiteX60" fmla="*/ 3915052 w 3915052"/>
              <a:gd name="connsiteY60" fmla="*/ 177553 h 64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915052" h="643090">
                <a:moveTo>
                  <a:pt x="0" y="186431"/>
                </a:moveTo>
                <a:cubicBezTo>
                  <a:pt x="14796" y="174594"/>
                  <a:pt x="30128" y="163398"/>
                  <a:pt x="44388" y="150920"/>
                </a:cubicBezTo>
                <a:cubicBezTo>
                  <a:pt x="53836" y="142652"/>
                  <a:pt x="60046" y="130384"/>
                  <a:pt x="71021" y="124287"/>
                </a:cubicBezTo>
                <a:cubicBezTo>
                  <a:pt x="87382" y="115198"/>
                  <a:pt x="106532" y="112450"/>
                  <a:pt x="124287" y="106532"/>
                </a:cubicBezTo>
                <a:lnTo>
                  <a:pt x="177553" y="88776"/>
                </a:lnTo>
                <a:lnTo>
                  <a:pt x="204186" y="79899"/>
                </a:lnTo>
                <a:cubicBezTo>
                  <a:pt x="232708" y="51377"/>
                  <a:pt x="210704" y="67290"/>
                  <a:pt x="257452" y="53266"/>
                </a:cubicBezTo>
                <a:cubicBezTo>
                  <a:pt x="275379" y="47888"/>
                  <a:pt x="292963" y="41428"/>
                  <a:pt x="310718" y="35510"/>
                </a:cubicBezTo>
                <a:cubicBezTo>
                  <a:pt x="330600" y="28883"/>
                  <a:pt x="352168" y="20939"/>
                  <a:pt x="372862" y="17755"/>
                </a:cubicBezTo>
                <a:cubicBezTo>
                  <a:pt x="555662" y="-10369"/>
                  <a:pt x="376986" y="24031"/>
                  <a:pt x="497149" y="0"/>
                </a:cubicBezTo>
                <a:lnTo>
                  <a:pt x="816745" y="8877"/>
                </a:lnTo>
                <a:cubicBezTo>
                  <a:pt x="997884" y="17302"/>
                  <a:pt x="809965" y="11932"/>
                  <a:pt x="905522" y="26633"/>
                </a:cubicBezTo>
                <a:cubicBezTo>
                  <a:pt x="934916" y="31155"/>
                  <a:pt x="964707" y="32551"/>
                  <a:pt x="994299" y="35510"/>
                </a:cubicBezTo>
                <a:cubicBezTo>
                  <a:pt x="1019781" y="41881"/>
                  <a:pt x="1061470" y="51339"/>
                  <a:pt x="1083076" y="62143"/>
                </a:cubicBezTo>
                <a:cubicBezTo>
                  <a:pt x="1126956" y="84084"/>
                  <a:pt x="1106031" y="75714"/>
                  <a:pt x="1145219" y="88776"/>
                </a:cubicBezTo>
                <a:cubicBezTo>
                  <a:pt x="1227207" y="143437"/>
                  <a:pt x="1126347" y="73680"/>
                  <a:pt x="1189608" y="124287"/>
                </a:cubicBezTo>
                <a:cubicBezTo>
                  <a:pt x="1197940" y="130952"/>
                  <a:pt x="1207910" y="135377"/>
                  <a:pt x="1216241" y="142042"/>
                </a:cubicBezTo>
                <a:cubicBezTo>
                  <a:pt x="1222777" y="147271"/>
                  <a:pt x="1227300" y="154776"/>
                  <a:pt x="1233996" y="159798"/>
                </a:cubicBezTo>
                <a:cubicBezTo>
                  <a:pt x="1251067" y="172602"/>
                  <a:pt x="1272173" y="180219"/>
                  <a:pt x="1287262" y="195308"/>
                </a:cubicBezTo>
                <a:cubicBezTo>
                  <a:pt x="1330123" y="238171"/>
                  <a:pt x="1275666" y="186034"/>
                  <a:pt x="1331650" y="230819"/>
                </a:cubicBezTo>
                <a:cubicBezTo>
                  <a:pt x="1338186" y="236048"/>
                  <a:pt x="1342229" y="244268"/>
                  <a:pt x="1349406" y="248574"/>
                </a:cubicBezTo>
                <a:cubicBezTo>
                  <a:pt x="1357430" y="253389"/>
                  <a:pt x="1367161" y="254493"/>
                  <a:pt x="1376039" y="257452"/>
                </a:cubicBezTo>
                <a:cubicBezTo>
                  <a:pt x="1439312" y="320725"/>
                  <a:pt x="1367500" y="252395"/>
                  <a:pt x="1429305" y="301840"/>
                </a:cubicBezTo>
                <a:cubicBezTo>
                  <a:pt x="1435841" y="307069"/>
                  <a:pt x="1439883" y="315290"/>
                  <a:pt x="1447060" y="319596"/>
                </a:cubicBezTo>
                <a:cubicBezTo>
                  <a:pt x="1455084" y="324411"/>
                  <a:pt x="1464815" y="325514"/>
                  <a:pt x="1473693" y="328473"/>
                </a:cubicBezTo>
                <a:cubicBezTo>
                  <a:pt x="1482571" y="334392"/>
                  <a:pt x="1491644" y="340027"/>
                  <a:pt x="1500326" y="346229"/>
                </a:cubicBezTo>
                <a:cubicBezTo>
                  <a:pt x="1512366" y="354829"/>
                  <a:pt x="1522990" y="365521"/>
                  <a:pt x="1535837" y="372862"/>
                </a:cubicBezTo>
                <a:cubicBezTo>
                  <a:pt x="1543962" y="377505"/>
                  <a:pt x="1553592" y="378780"/>
                  <a:pt x="1562470" y="381739"/>
                </a:cubicBezTo>
                <a:cubicBezTo>
                  <a:pt x="1571348" y="387658"/>
                  <a:pt x="1579353" y="395162"/>
                  <a:pt x="1589103" y="399495"/>
                </a:cubicBezTo>
                <a:cubicBezTo>
                  <a:pt x="1606206" y="407096"/>
                  <a:pt x="1642369" y="417250"/>
                  <a:pt x="1642369" y="417250"/>
                </a:cubicBezTo>
                <a:cubicBezTo>
                  <a:pt x="1720708" y="469478"/>
                  <a:pt x="1595499" y="389376"/>
                  <a:pt x="1722268" y="452761"/>
                </a:cubicBezTo>
                <a:cubicBezTo>
                  <a:pt x="1734105" y="458679"/>
                  <a:pt x="1745491" y="465601"/>
                  <a:pt x="1757778" y="470516"/>
                </a:cubicBezTo>
                <a:cubicBezTo>
                  <a:pt x="1775155" y="477467"/>
                  <a:pt x="1793289" y="482354"/>
                  <a:pt x="1811044" y="488272"/>
                </a:cubicBezTo>
                <a:lnTo>
                  <a:pt x="1837677" y="497149"/>
                </a:lnTo>
                <a:cubicBezTo>
                  <a:pt x="1866199" y="525671"/>
                  <a:pt x="1844195" y="509758"/>
                  <a:pt x="1890943" y="523782"/>
                </a:cubicBezTo>
                <a:cubicBezTo>
                  <a:pt x="1913424" y="530526"/>
                  <a:pt x="1953667" y="546693"/>
                  <a:pt x="1979720" y="550415"/>
                </a:cubicBezTo>
                <a:cubicBezTo>
                  <a:pt x="2009161" y="554621"/>
                  <a:pt x="2038905" y="556334"/>
                  <a:pt x="2068497" y="559293"/>
                </a:cubicBezTo>
                <a:cubicBezTo>
                  <a:pt x="2142421" y="577775"/>
                  <a:pt x="2064612" y="560006"/>
                  <a:pt x="2183907" y="577048"/>
                </a:cubicBezTo>
                <a:cubicBezTo>
                  <a:pt x="2198844" y="579182"/>
                  <a:pt x="2213592" y="582533"/>
                  <a:pt x="2228295" y="585926"/>
                </a:cubicBezTo>
                <a:cubicBezTo>
                  <a:pt x="2252072" y="591413"/>
                  <a:pt x="2275035" y="601253"/>
                  <a:pt x="2299316" y="603681"/>
                </a:cubicBezTo>
                <a:lnTo>
                  <a:pt x="2388093" y="612559"/>
                </a:lnTo>
                <a:cubicBezTo>
                  <a:pt x="2674211" y="669781"/>
                  <a:pt x="2446695" y="630758"/>
                  <a:pt x="3080551" y="621437"/>
                </a:cubicBezTo>
                <a:cubicBezTo>
                  <a:pt x="3092388" y="618478"/>
                  <a:pt x="3104151" y="615206"/>
                  <a:pt x="3116062" y="612559"/>
                </a:cubicBezTo>
                <a:cubicBezTo>
                  <a:pt x="3153295" y="604285"/>
                  <a:pt x="3175157" y="601230"/>
                  <a:pt x="3213716" y="594804"/>
                </a:cubicBezTo>
                <a:cubicBezTo>
                  <a:pt x="3231471" y="588885"/>
                  <a:pt x="3253748" y="590282"/>
                  <a:pt x="3266982" y="577048"/>
                </a:cubicBezTo>
                <a:cubicBezTo>
                  <a:pt x="3272901" y="571130"/>
                  <a:pt x="3277252" y="563036"/>
                  <a:pt x="3284738" y="559293"/>
                </a:cubicBezTo>
                <a:cubicBezTo>
                  <a:pt x="3295651" y="553837"/>
                  <a:pt x="3308516" y="553767"/>
                  <a:pt x="3320248" y="550415"/>
                </a:cubicBezTo>
                <a:cubicBezTo>
                  <a:pt x="3409390" y="524946"/>
                  <a:pt x="3271392" y="560411"/>
                  <a:pt x="3382392" y="532660"/>
                </a:cubicBezTo>
                <a:cubicBezTo>
                  <a:pt x="3400147" y="520823"/>
                  <a:pt x="3414956" y="502324"/>
                  <a:pt x="3435658" y="497149"/>
                </a:cubicBezTo>
                <a:cubicBezTo>
                  <a:pt x="3447041" y="494303"/>
                  <a:pt x="3485062" y="485764"/>
                  <a:pt x="3497802" y="479394"/>
                </a:cubicBezTo>
                <a:cubicBezTo>
                  <a:pt x="3541259" y="457665"/>
                  <a:pt x="3509156" y="468659"/>
                  <a:pt x="3542190" y="443883"/>
                </a:cubicBezTo>
                <a:cubicBezTo>
                  <a:pt x="3559261" y="431079"/>
                  <a:pt x="3580367" y="423462"/>
                  <a:pt x="3595456" y="408373"/>
                </a:cubicBezTo>
                <a:cubicBezTo>
                  <a:pt x="3601374" y="402454"/>
                  <a:pt x="3606034" y="394923"/>
                  <a:pt x="3613211" y="390617"/>
                </a:cubicBezTo>
                <a:cubicBezTo>
                  <a:pt x="3621235" y="385802"/>
                  <a:pt x="3630966" y="384698"/>
                  <a:pt x="3639844" y="381739"/>
                </a:cubicBezTo>
                <a:cubicBezTo>
                  <a:pt x="3690161" y="306266"/>
                  <a:pt x="3607275" y="423193"/>
                  <a:pt x="3710866" y="319596"/>
                </a:cubicBezTo>
                <a:cubicBezTo>
                  <a:pt x="3716784" y="313677"/>
                  <a:pt x="3721925" y="306862"/>
                  <a:pt x="3728621" y="301840"/>
                </a:cubicBezTo>
                <a:cubicBezTo>
                  <a:pt x="3745692" y="289036"/>
                  <a:pt x="3766798" y="281419"/>
                  <a:pt x="3781887" y="266330"/>
                </a:cubicBezTo>
                <a:cubicBezTo>
                  <a:pt x="3806260" y="241957"/>
                  <a:pt x="3791702" y="251221"/>
                  <a:pt x="3826276" y="239697"/>
                </a:cubicBezTo>
                <a:cubicBezTo>
                  <a:pt x="3871263" y="194707"/>
                  <a:pt x="3813042" y="247638"/>
                  <a:pt x="3870664" y="213064"/>
                </a:cubicBezTo>
                <a:cubicBezTo>
                  <a:pt x="3877841" y="208758"/>
                  <a:pt x="3881883" y="200537"/>
                  <a:pt x="3888419" y="195308"/>
                </a:cubicBezTo>
                <a:cubicBezTo>
                  <a:pt x="3896750" y="188643"/>
                  <a:pt x="3915052" y="177553"/>
                  <a:pt x="3915052" y="17755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Résultat d’images pour communion">
            <a:extLst>
              <a:ext uri="{FF2B5EF4-FFF2-40B4-BE49-F238E27FC236}">
                <a16:creationId xmlns="" xmlns:a16="http://schemas.microsoft.com/office/drawing/2014/main" id="{6097AA30-5A24-4D9E-BD5F-D255A0EA0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855" y="2815372"/>
            <a:ext cx="2521784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8C7A-0B20-4C36-A56C-4062238FBDE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79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" r="1233" b="2292"/>
          <a:stretch/>
        </p:blipFill>
        <p:spPr>
          <a:xfrm>
            <a:off x="1342439" y="1592214"/>
            <a:ext cx="8535757" cy="5162187"/>
          </a:xfr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2951" y="266651"/>
            <a:ext cx="10515600" cy="1325563"/>
          </a:xfrm>
        </p:spPr>
        <p:txBody>
          <a:bodyPr/>
          <a:lstStyle/>
          <a:p>
            <a:r>
              <a:rPr lang="fr-FR" dirty="0"/>
              <a:t>Chemin vers le baptême et l’eucharistie</a:t>
            </a:r>
            <a:br>
              <a:rPr lang="fr-FR" dirty="0"/>
            </a:br>
            <a:r>
              <a:rPr lang="fr-FR" sz="2000" dirty="0"/>
              <a:t>Mame Tardy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C305D911-54CB-4D2E-A77C-26BA0E900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9559" y="413037"/>
            <a:ext cx="1628775" cy="2143125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8C7A-0B20-4C36-A56C-4062238FBDE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57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660</Words>
  <Application>Microsoft Office PowerPoint</Application>
  <PresentationFormat>Personnalisé</PresentationFormat>
  <Paragraphs>174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Baptême des enfants  de 7 à 11 ans</vt:lpstr>
      <vt:lpstr>Etat des lieux:</vt:lpstr>
      <vt:lpstr>Livrets à découvrir </vt:lpstr>
      <vt:lpstr>Points communs essentiels</vt:lpstr>
      <vt:lpstr>Présentation PowerPoint</vt:lpstr>
      <vt:lpstr>Pour chaque préparation au baptême</vt:lpstr>
      <vt:lpstr>Chemin vers le baptême Mame Tardy</vt:lpstr>
      <vt:lpstr>Vivre plusieurs sacrements de l’initiation chrétienne ….</vt:lpstr>
      <vt:lpstr>Chemin vers le baptême et l’eucharistie Mame Tardy</vt:lpstr>
      <vt:lpstr>Présentation PowerPoint</vt:lpstr>
      <vt:lpstr>Présentation PowerPoint</vt:lpstr>
      <vt:lpstr>Je demande le baptême et l’eucharistie édition Crer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Baptême des enfants de 7 à 11 ans</dc:title>
  <dc:creator>Utilisateur</dc:creator>
  <cp:lastModifiedBy>Utilisateur</cp:lastModifiedBy>
  <cp:revision>84</cp:revision>
  <dcterms:created xsi:type="dcterms:W3CDTF">2021-05-28T08:10:13Z</dcterms:created>
  <dcterms:modified xsi:type="dcterms:W3CDTF">2021-06-21T09:41:09Z</dcterms:modified>
</cp:coreProperties>
</file>